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l-SI" smtClean="0"/>
              <a:t>Uredite slog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30AE0DE1-E6D3-490C-AEC5-AF91B0299AE3}" type="datetimeFigureOut">
              <a:rPr lang="sl-SI" smtClean="0"/>
              <a:t>12. 04. 2020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8B7D68A-8E3F-491C-996F-567432E1DD3E}" type="slidenum">
              <a:rPr lang="sl-SI" smtClean="0"/>
              <a:t>‹#›</a:t>
            </a:fld>
            <a:endParaRPr lang="sl-SI"/>
          </a:p>
        </p:txBody>
      </p:sp>
    </p:spTree>
    <p:extLst>
      <p:ext uri="{BB962C8B-B14F-4D97-AF65-F5344CB8AC3E}">
        <p14:creationId xmlns:p14="http://schemas.microsoft.com/office/powerpoint/2010/main" val="3825914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30AE0DE1-E6D3-490C-AEC5-AF91B0299AE3}" type="datetimeFigureOut">
              <a:rPr lang="sl-SI" smtClean="0"/>
              <a:t>12. 04. 2020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8B7D68A-8E3F-491C-996F-567432E1DD3E}" type="slidenum">
              <a:rPr lang="sl-SI" smtClean="0"/>
              <a:t>‹#›</a:t>
            </a:fld>
            <a:endParaRPr lang="sl-SI"/>
          </a:p>
        </p:txBody>
      </p:sp>
    </p:spTree>
    <p:extLst>
      <p:ext uri="{BB962C8B-B14F-4D97-AF65-F5344CB8AC3E}">
        <p14:creationId xmlns:p14="http://schemas.microsoft.com/office/powerpoint/2010/main" val="16497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30AE0DE1-E6D3-490C-AEC5-AF91B0299AE3}" type="datetimeFigureOut">
              <a:rPr lang="sl-SI" smtClean="0"/>
              <a:t>12. 04. 2020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8B7D68A-8E3F-491C-996F-567432E1DD3E}" type="slidenum">
              <a:rPr lang="sl-SI" smtClean="0"/>
              <a:t>‹#›</a:t>
            </a:fld>
            <a:endParaRPr lang="sl-SI"/>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47216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30AE0DE1-E6D3-490C-AEC5-AF91B0299AE3}" type="datetimeFigureOut">
              <a:rPr lang="sl-SI" smtClean="0"/>
              <a:t>12. 04. 2020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8B7D68A-8E3F-491C-996F-567432E1DD3E}" type="slidenum">
              <a:rPr lang="sl-SI" smtClean="0"/>
              <a:t>‹#›</a:t>
            </a:fld>
            <a:endParaRPr lang="sl-SI"/>
          </a:p>
        </p:txBody>
      </p:sp>
    </p:spTree>
    <p:extLst>
      <p:ext uri="{BB962C8B-B14F-4D97-AF65-F5344CB8AC3E}">
        <p14:creationId xmlns:p14="http://schemas.microsoft.com/office/powerpoint/2010/main" val="3282330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30AE0DE1-E6D3-490C-AEC5-AF91B0299AE3}" type="datetimeFigureOut">
              <a:rPr lang="sl-SI" smtClean="0"/>
              <a:t>12. 04. 2020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8B7D68A-8E3F-491C-996F-567432E1DD3E}" type="slidenum">
              <a:rPr lang="sl-SI" smtClean="0"/>
              <a:t>‹#›</a:t>
            </a:fld>
            <a:endParaRPr lang="sl-SI"/>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90646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30AE0DE1-E6D3-490C-AEC5-AF91B0299AE3}" type="datetimeFigureOut">
              <a:rPr lang="sl-SI" smtClean="0"/>
              <a:t>12. 04. 2020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8B7D68A-8E3F-491C-996F-567432E1DD3E}" type="slidenum">
              <a:rPr lang="sl-SI" smtClean="0"/>
              <a:t>‹#›</a:t>
            </a:fld>
            <a:endParaRPr lang="sl-SI"/>
          </a:p>
        </p:txBody>
      </p:sp>
    </p:spTree>
    <p:extLst>
      <p:ext uri="{BB962C8B-B14F-4D97-AF65-F5344CB8AC3E}">
        <p14:creationId xmlns:p14="http://schemas.microsoft.com/office/powerpoint/2010/main" val="2048625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30AE0DE1-E6D3-490C-AEC5-AF91B0299AE3}" type="datetimeFigureOut">
              <a:rPr lang="sl-SI" smtClean="0"/>
              <a:t>12. 04. 2020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8B7D68A-8E3F-491C-996F-567432E1DD3E}" type="slidenum">
              <a:rPr lang="sl-SI" smtClean="0"/>
              <a:t>‹#›</a:t>
            </a:fld>
            <a:endParaRPr lang="sl-SI"/>
          </a:p>
        </p:txBody>
      </p:sp>
    </p:spTree>
    <p:extLst>
      <p:ext uri="{BB962C8B-B14F-4D97-AF65-F5344CB8AC3E}">
        <p14:creationId xmlns:p14="http://schemas.microsoft.com/office/powerpoint/2010/main" val="1707186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l-SI" smtClean="0"/>
              <a:t>Uredite slog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30AE0DE1-E6D3-490C-AEC5-AF91B0299AE3}" type="datetimeFigureOut">
              <a:rPr lang="sl-SI" smtClean="0"/>
              <a:t>12. 04. 2020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8B7D68A-8E3F-491C-996F-567432E1DD3E}" type="slidenum">
              <a:rPr lang="sl-SI" smtClean="0"/>
              <a:t>‹#›</a:t>
            </a:fld>
            <a:endParaRPr lang="sl-SI"/>
          </a:p>
        </p:txBody>
      </p:sp>
    </p:spTree>
    <p:extLst>
      <p:ext uri="{BB962C8B-B14F-4D97-AF65-F5344CB8AC3E}">
        <p14:creationId xmlns:p14="http://schemas.microsoft.com/office/powerpoint/2010/main" val="118638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30AE0DE1-E6D3-490C-AEC5-AF91B0299AE3}" type="datetimeFigureOut">
              <a:rPr lang="sl-SI" smtClean="0"/>
              <a:t>12. 04. 2020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8B7D68A-8E3F-491C-996F-567432E1DD3E}" type="slidenum">
              <a:rPr lang="sl-SI" smtClean="0"/>
              <a:t>‹#›</a:t>
            </a:fld>
            <a:endParaRPr lang="sl-SI"/>
          </a:p>
        </p:txBody>
      </p:sp>
    </p:spTree>
    <p:extLst>
      <p:ext uri="{BB962C8B-B14F-4D97-AF65-F5344CB8AC3E}">
        <p14:creationId xmlns:p14="http://schemas.microsoft.com/office/powerpoint/2010/main" val="2030958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30AE0DE1-E6D3-490C-AEC5-AF91B0299AE3}" type="datetimeFigureOut">
              <a:rPr lang="sl-SI" smtClean="0"/>
              <a:t>12. 04. 2020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8B7D68A-8E3F-491C-996F-567432E1DD3E}" type="slidenum">
              <a:rPr lang="sl-SI" smtClean="0"/>
              <a:t>‹#›</a:t>
            </a:fld>
            <a:endParaRPr lang="sl-SI"/>
          </a:p>
        </p:txBody>
      </p:sp>
    </p:spTree>
    <p:extLst>
      <p:ext uri="{BB962C8B-B14F-4D97-AF65-F5344CB8AC3E}">
        <p14:creationId xmlns:p14="http://schemas.microsoft.com/office/powerpoint/2010/main" val="1467778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30AE0DE1-E6D3-490C-AEC5-AF91B0299AE3}" type="datetimeFigureOut">
              <a:rPr lang="sl-SI" smtClean="0"/>
              <a:t>12. 04. 2020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D8B7D68A-8E3F-491C-996F-567432E1DD3E}" type="slidenum">
              <a:rPr lang="sl-SI" smtClean="0"/>
              <a:t>‹#›</a:t>
            </a:fld>
            <a:endParaRPr lang="sl-SI"/>
          </a:p>
        </p:txBody>
      </p:sp>
    </p:spTree>
    <p:extLst>
      <p:ext uri="{BB962C8B-B14F-4D97-AF65-F5344CB8AC3E}">
        <p14:creationId xmlns:p14="http://schemas.microsoft.com/office/powerpoint/2010/main" val="1938369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30AE0DE1-E6D3-490C-AEC5-AF91B0299AE3}" type="datetimeFigureOut">
              <a:rPr lang="sl-SI" smtClean="0"/>
              <a:t>12. 04. 2020</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D8B7D68A-8E3F-491C-996F-567432E1DD3E}" type="slidenum">
              <a:rPr lang="sl-SI" smtClean="0"/>
              <a:t>‹#›</a:t>
            </a:fld>
            <a:endParaRPr lang="sl-SI"/>
          </a:p>
        </p:txBody>
      </p:sp>
    </p:spTree>
    <p:extLst>
      <p:ext uri="{BB962C8B-B14F-4D97-AF65-F5344CB8AC3E}">
        <p14:creationId xmlns:p14="http://schemas.microsoft.com/office/powerpoint/2010/main" val="982884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30AE0DE1-E6D3-490C-AEC5-AF91B0299AE3}" type="datetimeFigureOut">
              <a:rPr lang="sl-SI" smtClean="0"/>
              <a:t>12. 04. 2020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D8B7D68A-8E3F-491C-996F-567432E1DD3E}" type="slidenum">
              <a:rPr lang="sl-SI" smtClean="0"/>
              <a:t>‹#›</a:t>
            </a:fld>
            <a:endParaRPr lang="sl-SI"/>
          </a:p>
        </p:txBody>
      </p:sp>
    </p:spTree>
    <p:extLst>
      <p:ext uri="{BB962C8B-B14F-4D97-AF65-F5344CB8AC3E}">
        <p14:creationId xmlns:p14="http://schemas.microsoft.com/office/powerpoint/2010/main" val="1755968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AE0DE1-E6D3-490C-AEC5-AF91B0299AE3}" type="datetimeFigureOut">
              <a:rPr lang="sl-SI" smtClean="0"/>
              <a:t>12. 04. 2020</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D8B7D68A-8E3F-491C-996F-567432E1DD3E}" type="slidenum">
              <a:rPr lang="sl-SI" smtClean="0"/>
              <a:t>‹#›</a:t>
            </a:fld>
            <a:endParaRPr lang="sl-SI"/>
          </a:p>
        </p:txBody>
      </p:sp>
    </p:spTree>
    <p:extLst>
      <p:ext uri="{BB962C8B-B14F-4D97-AF65-F5344CB8AC3E}">
        <p14:creationId xmlns:p14="http://schemas.microsoft.com/office/powerpoint/2010/main" val="3662248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l-SI" smtClean="0"/>
              <a:t>Uredite slog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30AE0DE1-E6D3-490C-AEC5-AF91B0299AE3}" type="datetimeFigureOut">
              <a:rPr lang="sl-SI" smtClean="0"/>
              <a:t>12. 04. 2020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D8B7D68A-8E3F-491C-996F-567432E1DD3E}" type="slidenum">
              <a:rPr lang="sl-SI" smtClean="0"/>
              <a:t>‹#›</a:t>
            </a:fld>
            <a:endParaRPr lang="sl-SI"/>
          </a:p>
        </p:txBody>
      </p:sp>
    </p:spTree>
    <p:extLst>
      <p:ext uri="{BB962C8B-B14F-4D97-AF65-F5344CB8AC3E}">
        <p14:creationId xmlns:p14="http://schemas.microsoft.com/office/powerpoint/2010/main" val="1552980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30AE0DE1-E6D3-490C-AEC5-AF91B0299AE3}" type="datetimeFigureOut">
              <a:rPr lang="sl-SI" smtClean="0"/>
              <a:t>12. 04. 2020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D8B7D68A-8E3F-491C-996F-567432E1DD3E}" type="slidenum">
              <a:rPr lang="sl-SI" smtClean="0"/>
              <a:t>‹#›</a:t>
            </a:fld>
            <a:endParaRPr lang="sl-SI"/>
          </a:p>
        </p:txBody>
      </p:sp>
    </p:spTree>
    <p:extLst>
      <p:ext uri="{BB962C8B-B14F-4D97-AF65-F5344CB8AC3E}">
        <p14:creationId xmlns:p14="http://schemas.microsoft.com/office/powerpoint/2010/main" val="2892561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l-SI" smtClean="0"/>
              <a:t>Uredite slog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0AE0DE1-E6D3-490C-AEC5-AF91B0299AE3}" type="datetimeFigureOut">
              <a:rPr lang="sl-SI" smtClean="0"/>
              <a:t>12. 04. 2020</a:t>
            </a:fld>
            <a:endParaRPr lang="sl-SI"/>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8B7D68A-8E3F-491C-996F-567432E1DD3E}" type="slidenum">
              <a:rPr lang="sl-SI" smtClean="0"/>
              <a:t>‹#›</a:t>
            </a:fld>
            <a:endParaRPr lang="sl-SI"/>
          </a:p>
        </p:txBody>
      </p:sp>
    </p:spTree>
    <p:extLst>
      <p:ext uri="{BB962C8B-B14F-4D97-AF65-F5344CB8AC3E}">
        <p14:creationId xmlns:p14="http://schemas.microsoft.com/office/powerpoint/2010/main" val="3624689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dnevnik.si/i/orig/2015/09/01/884668.jpg"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pPr algn="ctr"/>
            <a:r>
              <a:rPr lang="sl-SI" sz="3600" b="1" dirty="0" smtClean="0">
                <a:effectLst>
                  <a:outerShdw blurRad="38100" dist="38100" dir="2700000" algn="tl">
                    <a:srgbClr val="000000">
                      <a:alpha val="43137"/>
                    </a:srgbClr>
                  </a:outerShdw>
                </a:effectLst>
              </a:rPr>
              <a:t>NASVETI STARŠEM PRI PRESTOPU OTROK IZ OSNOVNE V SREDNJO ŠOLO </a:t>
            </a:r>
            <a:br>
              <a:rPr lang="sl-SI" sz="3600" b="1" dirty="0" smtClean="0">
                <a:effectLst>
                  <a:outerShdw blurRad="38100" dist="38100" dir="2700000" algn="tl">
                    <a:srgbClr val="000000">
                      <a:alpha val="43137"/>
                    </a:srgbClr>
                  </a:outerShdw>
                </a:effectLst>
              </a:rPr>
            </a:br>
            <a:r>
              <a:rPr lang="sl-SI" sz="3600" b="1" dirty="0" smtClean="0">
                <a:effectLst>
                  <a:outerShdw blurRad="38100" dist="38100" dir="2700000" algn="tl">
                    <a:srgbClr val="000000">
                      <a:alpha val="43137"/>
                    </a:srgbClr>
                  </a:outerShdw>
                </a:effectLst>
              </a:rPr>
              <a:t>- NASVETI NA DALJAVO –</a:t>
            </a:r>
            <a:br>
              <a:rPr lang="sl-SI" sz="3600" b="1" dirty="0" smtClean="0">
                <a:effectLst>
                  <a:outerShdw blurRad="38100" dist="38100" dir="2700000" algn="tl">
                    <a:srgbClr val="000000">
                      <a:alpha val="43137"/>
                    </a:srgbClr>
                  </a:outerShdw>
                </a:effectLst>
              </a:rPr>
            </a:br>
            <a:r>
              <a:rPr lang="sl-SI" sz="3600" b="1" dirty="0" smtClean="0">
                <a:effectLst>
                  <a:outerShdw blurRad="38100" dist="38100" dir="2700000" algn="tl">
                    <a:srgbClr val="000000">
                      <a:alpha val="43137"/>
                    </a:srgbClr>
                  </a:outerShdw>
                </a:effectLst>
              </a:rPr>
              <a:t>1.DEL</a:t>
            </a:r>
            <a:br>
              <a:rPr lang="sl-SI" sz="3600" b="1" dirty="0" smtClean="0">
                <a:effectLst>
                  <a:outerShdw blurRad="38100" dist="38100" dir="2700000" algn="tl">
                    <a:srgbClr val="000000">
                      <a:alpha val="43137"/>
                    </a:srgbClr>
                  </a:outerShdw>
                </a:effectLst>
              </a:rPr>
            </a:br>
            <a:r>
              <a:rPr lang="sl-SI" sz="3600" b="1" dirty="0" smtClean="0">
                <a:effectLst>
                  <a:outerShdw blurRad="38100" dist="38100" dir="2700000" algn="tl">
                    <a:srgbClr val="000000">
                      <a:alpha val="43137"/>
                    </a:srgbClr>
                  </a:outerShdw>
                </a:effectLst>
              </a:rPr>
              <a:t>NEKAJ SPLOŠNIH DEJSTEV</a:t>
            </a:r>
            <a:endParaRPr lang="sl-SI" sz="3600" b="1" dirty="0">
              <a:effectLst>
                <a:outerShdw blurRad="38100" dist="38100" dir="2700000" algn="tl">
                  <a:srgbClr val="000000">
                    <a:alpha val="43137"/>
                  </a:srgbClr>
                </a:outerShdw>
              </a:effectLst>
            </a:endParaRPr>
          </a:p>
        </p:txBody>
      </p:sp>
      <p:sp>
        <p:nvSpPr>
          <p:cNvPr id="3" name="Podnaslov 2"/>
          <p:cNvSpPr>
            <a:spLocks noGrp="1"/>
          </p:cNvSpPr>
          <p:nvPr>
            <p:ph type="subTitle" idx="1"/>
          </p:nvPr>
        </p:nvSpPr>
        <p:spPr/>
        <p:txBody>
          <a:bodyPr/>
          <a:lstStyle/>
          <a:p>
            <a:r>
              <a:rPr lang="sl-SI" dirty="0" smtClean="0">
                <a:solidFill>
                  <a:schemeClr val="tx1"/>
                </a:solidFill>
              </a:rPr>
              <a:t>Nataša Jakše prof.def., OŠ Dragotina Ketteja, Novo mesto</a:t>
            </a:r>
          </a:p>
          <a:p>
            <a:r>
              <a:rPr lang="sl-SI" dirty="0">
                <a:solidFill>
                  <a:schemeClr val="tx1"/>
                </a:solidFill>
              </a:rPr>
              <a:t>s</a:t>
            </a:r>
            <a:r>
              <a:rPr lang="sl-SI" dirty="0" smtClean="0">
                <a:solidFill>
                  <a:schemeClr val="tx1"/>
                </a:solidFill>
              </a:rPr>
              <a:t>pletna svetovalnica</a:t>
            </a:r>
            <a:endParaRPr lang="sl-SI" dirty="0">
              <a:solidFill>
                <a:schemeClr val="tx1"/>
              </a:solidFill>
            </a:endParaRPr>
          </a:p>
        </p:txBody>
      </p:sp>
      <p:pic>
        <p:nvPicPr>
          <p:cNvPr id="4" name="Slika 3"/>
          <p:cNvPicPr/>
          <p:nvPr/>
        </p:nvPicPr>
        <p:blipFill>
          <a:blip r:embed="rId2" cstate="print">
            <a:extLst>
              <a:ext uri="{28A0092B-C50C-407E-A947-70E740481C1C}">
                <a14:useLocalDpi xmlns:a14="http://schemas.microsoft.com/office/drawing/2010/main" val="0"/>
              </a:ext>
            </a:extLst>
          </a:blip>
          <a:stretch>
            <a:fillRect/>
          </a:stretch>
        </p:blipFill>
        <p:spPr>
          <a:xfrm>
            <a:off x="2510175" y="5697135"/>
            <a:ext cx="5760720" cy="1016635"/>
          </a:xfrm>
          <a:prstGeom prst="rect">
            <a:avLst/>
          </a:prstGeom>
        </p:spPr>
      </p:pic>
    </p:spTree>
    <p:extLst>
      <p:ext uri="{BB962C8B-B14F-4D97-AF65-F5344CB8AC3E}">
        <p14:creationId xmlns:p14="http://schemas.microsoft.com/office/powerpoint/2010/main" val="2350472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73128" y="444137"/>
            <a:ext cx="8596668" cy="1320800"/>
          </a:xfrm>
        </p:spPr>
        <p:txBody>
          <a:bodyPr/>
          <a:lstStyle/>
          <a:p>
            <a:pPr algn="ctr"/>
            <a:r>
              <a:rPr lang="sl-SI" b="1" dirty="0" smtClean="0">
                <a:solidFill>
                  <a:schemeClr val="accent4"/>
                </a:solidFill>
                <a:effectLst>
                  <a:outerShdw blurRad="38100" dist="38100" dir="2700000" algn="tl">
                    <a:srgbClr val="000000">
                      <a:alpha val="43137"/>
                    </a:srgbClr>
                  </a:outerShdw>
                </a:effectLst>
              </a:rPr>
              <a:t>DOHAJANJE NA UČNEM PODROČJU</a:t>
            </a:r>
            <a:endParaRPr lang="sl-SI" b="1" dirty="0">
              <a:solidFill>
                <a:schemeClr val="accent4"/>
              </a:solidFill>
              <a:effectLst>
                <a:outerShdw blurRad="38100" dist="38100" dir="2700000" algn="tl">
                  <a:srgbClr val="000000">
                    <a:alpha val="43137"/>
                  </a:srgbClr>
                </a:outerShdw>
              </a:effectLst>
            </a:endParaRPr>
          </a:p>
        </p:txBody>
      </p:sp>
      <p:sp>
        <p:nvSpPr>
          <p:cNvPr id="3" name="Označba mesta vsebine 2"/>
          <p:cNvSpPr>
            <a:spLocks noGrp="1"/>
          </p:cNvSpPr>
          <p:nvPr>
            <p:ph idx="1"/>
          </p:nvPr>
        </p:nvSpPr>
        <p:spPr>
          <a:xfrm>
            <a:off x="773128" y="1176521"/>
            <a:ext cx="8596668" cy="3880773"/>
          </a:xfrm>
        </p:spPr>
        <p:txBody>
          <a:bodyPr>
            <a:normAutofit fontScale="92500" lnSpcReduction="10000"/>
          </a:bodyPr>
          <a:lstStyle/>
          <a:p>
            <a:r>
              <a:rPr lang="sl-SI" dirty="0" smtClean="0"/>
              <a:t>DIJAKI HITRO UGOTOVIJO, DA JE UČENJE V SREDNJI ŠOLI DRUGAČNO OD NAČINA UČENJA, KI SO GA SPOZNALI V OSNOVNI ŠOLI. STOPNJA ZAHTEVANEGA ZNANJA SE MOČNO ZVIŠA. ZARADI TEGA NEKATERI OBUPAJO ŽE KAR NA ZAČETKU IN SE NJIHOVO ZNANJE TER OCENE SAMO ŠE NIŽAJO, NEKATERI PA PONOVNO OBUDIJO RED IN DISCIPLINO.</a:t>
            </a:r>
          </a:p>
          <a:p>
            <a:r>
              <a:rPr lang="sl-SI" b="1" dirty="0" smtClean="0">
                <a:solidFill>
                  <a:schemeClr val="accent5"/>
                </a:solidFill>
                <a:effectLst>
                  <a:outerShdw blurRad="38100" dist="38100" dir="2700000" algn="tl">
                    <a:srgbClr val="000000">
                      <a:alpha val="43137"/>
                    </a:srgbClr>
                  </a:outerShdw>
                </a:effectLst>
              </a:rPr>
              <a:t>DIJAKI S POSEBNIMI POTREBAMI IN PRIMANKLJAJI NA POSAMEZNIH PODORČJIH UČENJA SO PRI UČENJU MANJ UČINKOVITI, KER PODCENUJEJO VLOGO NAPORA IN PREDANOSTI TER NE UVIDIJO KORELACIJE MED NAPOROM IN SUPEHOM. ZARADI TEGA VELIKO UČENCEV ZELO HITRO OBUPA IN SE TEŽAVNIM NALOGAM RAJE IZOGIBA. ZANJE JE ZNAČILEN NEKOLIKO BOLJ PASIVEN PRISTOP, TEŽAVE PRI ZASTAVLJANJU VMESNIH CILJE, STRATEŠKEM RAZMIŠLJANJU IN PRESOJANJU UČINKOVITOSTI LASTNIH PRISTOPOV (KAVKLER IDR., 2010).</a:t>
            </a:r>
          </a:p>
          <a:p>
            <a:r>
              <a:rPr lang="sl-SI" b="1" dirty="0" smtClean="0">
                <a:solidFill>
                  <a:schemeClr val="accent5"/>
                </a:solidFill>
                <a:effectLst>
                  <a:outerShdw blurRad="38100" dist="38100" dir="2700000" algn="tl">
                    <a:srgbClr val="000000">
                      <a:alpha val="43137"/>
                    </a:srgbClr>
                  </a:outerShdw>
                </a:effectLst>
              </a:rPr>
              <a:t>V NADALAJEVANJU BO PREDSTAVLJEN PRIMER DOBRE PRAKSE KAKO PRESEČI ZGORAJ ZAPISANO.</a:t>
            </a:r>
            <a:endParaRPr lang="sl-SI" b="1" dirty="0">
              <a:solidFill>
                <a:schemeClr val="accent5"/>
              </a:solidFill>
              <a:effectLst>
                <a:outerShdw blurRad="38100" dist="38100" dir="2700000" algn="tl">
                  <a:srgbClr val="000000">
                    <a:alpha val="43137"/>
                  </a:srgbClr>
                </a:outerShdw>
              </a:effectLst>
            </a:endParaRPr>
          </a:p>
        </p:txBody>
      </p:sp>
      <p:pic>
        <p:nvPicPr>
          <p:cNvPr id="4" name="Slika 3"/>
          <p:cNvPicPr/>
          <p:nvPr/>
        </p:nvPicPr>
        <p:blipFill>
          <a:blip r:embed="rId2" cstate="print">
            <a:extLst>
              <a:ext uri="{28A0092B-C50C-407E-A947-70E740481C1C}">
                <a14:useLocalDpi xmlns:a14="http://schemas.microsoft.com/office/drawing/2010/main" val="0"/>
              </a:ext>
            </a:extLst>
          </a:blip>
          <a:stretch>
            <a:fillRect/>
          </a:stretch>
        </p:blipFill>
        <p:spPr>
          <a:xfrm>
            <a:off x="2095308" y="5698716"/>
            <a:ext cx="5760720" cy="1016635"/>
          </a:xfrm>
          <a:prstGeom prst="rect">
            <a:avLst/>
          </a:prstGeom>
        </p:spPr>
      </p:pic>
    </p:spTree>
    <p:extLst>
      <p:ext uri="{BB962C8B-B14F-4D97-AF65-F5344CB8AC3E}">
        <p14:creationId xmlns:p14="http://schemas.microsoft.com/office/powerpoint/2010/main" val="2822095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b="1" dirty="0" smtClean="0">
                <a:solidFill>
                  <a:srgbClr val="0070C0"/>
                </a:solidFill>
                <a:effectLst>
                  <a:outerShdw blurRad="38100" dist="38100" dir="2700000" algn="tl">
                    <a:srgbClr val="000000">
                      <a:alpha val="43137"/>
                    </a:srgbClr>
                  </a:outerShdw>
                </a:effectLst>
              </a:rPr>
              <a:t>RAZLOGI TEHNIČNE NARAVE</a:t>
            </a:r>
            <a:endParaRPr lang="sl-SI" b="1" dirty="0">
              <a:solidFill>
                <a:srgbClr val="0070C0"/>
              </a:solidFill>
              <a:effectLst>
                <a:outerShdw blurRad="38100" dist="38100" dir="2700000" algn="tl">
                  <a:srgbClr val="000000">
                    <a:alpha val="43137"/>
                  </a:srgbClr>
                </a:outerShdw>
              </a:effectLst>
            </a:endParaRPr>
          </a:p>
        </p:txBody>
      </p:sp>
      <p:sp>
        <p:nvSpPr>
          <p:cNvPr id="3" name="Označba mesta vsebine 2"/>
          <p:cNvSpPr>
            <a:spLocks noGrp="1"/>
          </p:cNvSpPr>
          <p:nvPr>
            <p:ph idx="1"/>
          </p:nvPr>
        </p:nvSpPr>
        <p:spPr/>
        <p:txBody>
          <a:bodyPr/>
          <a:lstStyle/>
          <a:p>
            <a:pPr>
              <a:buFont typeface="Wingdings" panose="05000000000000000000" pitchFamily="2" charset="2"/>
              <a:buChar char="Ø"/>
            </a:pPr>
            <a:r>
              <a:rPr lang="sl-SI" b="1" dirty="0" smtClean="0">
                <a:solidFill>
                  <a:srgbClr val="0070C0"/>
                </a:solidFill>
                <a:effectLst>
                  <a:outerShdw blurRad="38100" dist="38100" dir="2700000" algn="tl">
                    <a:srgbClr val="000000">
                      <a:alpha val="43137"/>
                    </a:srgbClr>
                  </a:outerShdw>
                </a:effectLst>
              </a:rPr>
              <a:t>KOT PRVI RAZLOG VEČINA DIJAKOV NAVAJA VELIKOST NOVE USTANOVE.</a:t>
            </a:r>
          </a:p>
          <a:p>
            <a:pPr>
              <a:buFont typeface="Wingdings" panose="05000000000000000000" pitchFamily="2" charset="2"/>
              <a:buChar char="Ø"/>
            </a:pPr>
            <a:r>
              <a:rPr lang="sl-SI" b="1" dirty="0" smtClean="0">
                <a:solidFill>
                  <a:srgbClr val="0070C0"/>
                </a:solidFill>
                <a:effectLst>
                  <a:outerShdw blurRad="38100" dist="38100" dir="2700000" algn="tl">
                    <a:srgbClr val="000000">
                      <a:alpha val="43137"/>
                    </a:srgbClr>
                  </a:outerShdw>
                </a:effectLst>
              </a:rPr>
              <a:t>OB ZAČETKU ŠOLSKEGA LETA V NOVI ŠOLI SE ŠE NE POČUTIJO DODVOLJ POGUMNE, DA BI VPRAŠALI STAREJŠE DIJAKE.</a:t>
            </a:r>
          </a:p>
          <a:p>
            <a:pPr>
              <a:buFont typeface="Wingdings" panose="05000000000000000000" pitchFamily="2" charset="2"/>
              <a:buChar char="Ø"/>
            </a:pPr>
            <a:r>
              <a:rPr lang="sl-SI" b="1" dirty="0" smtClean="0">
                <a:solidFill>
                  <a:srgbClr val="0070C0"/>
                </a:solidFill>
                <a:effectLst>
                  <a:outerShdw blurRad="38100" dist="38100" dir="2700000" algn="tl">
                    <a:srgbClr val="000000">
                      <a:alpha val="43137"/>
                    </a:srgbClr>
                  </a:outerShdw>
                </a:effectLst>
              </a:rPr>
              <a:t>PRITOŽUJEJO SE TUDI NAD VELIKO ZMEDO, KO SE MORAJO SELITI IZ ENE V DRUGO UČILNICO.</a:t>
            </a:r>
          </a:p>
          <a:p>
            <a:pPr>
              <a:buFont typeface="Wingdings" panose="05000000000000000000" pitchFamily="2" charset="2"/>
              <a:buChar char="Ø"/>
            </a:pPr>
            <a:r>
              <a:rPr lang="sl-SI" b="1" dirty="0" smtClean="0">
                <a:solidFill>
                  <a:srgbClr val="0070C0"/>
                </a:solidFill>
                <a:effectLst>
                  <a:outerShdw blurRad="38100" dist="38100" dir="2700000" algn="tl">
                    <a:srgbClr val="000000">
                      <a:alpha val="43137"/>
                    </a:srgbClr>
                  </a:outerShdw>
                </a:effectLst>
              </a:rPr>
              <a:t>EDEN OD RAZLOGOV NAVAJAJO DIJAKI, DA NE ZNAJO UPORABLJATI NAČRTA ŠOLE, SPLOH TISTI, KI IMAJO TEŽAVE Z ORIENTACIJO V PROSTORU IN NA ZEMLJEVIDU.</a:t>
            </a:r>
          </a:p>
          <a:p>
            <a:pPr>
              <a:buFont typeface="Wingdings" panose="05000000000000000000" pitchFamily="2" charset="2"/>
              <a:buChar char="Ø"/>
            </a:pPr>
            <a:endParaRPr lang="sl-SI" b="1" dirty="0">
              <a:solidFill>
                <a:srgbClr val="0070C0"/>
              </a:solidFill>
              <a:effectLst>
                <a:outerShdw blurRad="38100" dist="38100" dir="2700000" algn="tl">
                  <a:srgbClr val="000000">
                    <a:alpha val="43137"/>
                  </a:srgbClr>
                </a:outerShdw>
              </a:effectLst>
            </a:endParaRPr>
          </a:p>
        </p:txBody>
      </p:sp>
      <p:pic>
        <p:nvPicPr>
          <p:cNvPr id="4" name="Slika 3"/>
          <p:cNvPicPr/>
          <p:nvPr/>
        </p:nvPicPr>
        <p:blipFill>
          <a:blip r:embed="rId2" cstate="print">
            <a:extLst>
              <a:ext uri="{28A0092B-C50C-407E-A947-70E740481C1C}">
                <a14:useLocalDpi xmlns:a14="http://schemas.microsoft.com/office/drawing/2010/main" val="0"/>
              </a:ext>
            </a:extLst>
          </a:blip>
          <a:stretch>
            <a:fillRect/>
          </a:stretch>
        </p:blipFill>
        <p:spPr>
          <a:xfrm>
            <a:off x="2095308" y="5698717"/>
            <a:ext cx="5760720" cy="1016635"/>
          </a:xfrm>
          <a:prstGeom prst="rect">
            <a:avLst/>
          </a:prstGeom>
        </p:spPr>
      </p:pic>
      <p:pic>
        <p:nvPicPr>
          <p:cNvPr id="3074" name="Picture 2" descr="Klet (načrt) | Gimnazija Celje -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1749" y="843905"/>
            <a:ext cx="2760617" cy="2097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354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b="1" dirty="0" smtClean="0">
                <a:effectLst>
                  <a:outerShdw blurRad="38100" dist="38100" dir="2700000" algn="tl">
                    <a:srgbClr val="000000">
                      <a:alpha val="43137"/>
                    </a:srgbClr>
                  </a:outerShdw>
                </a:effectLst>
              </a:rPr>
              <a:t>HVALA ZA VAŠO POZORNOST</a:t>
            </a:r>
            <a:endParaRPr lang="sl-SI" b="1" dirty="0">
              <a:effectLst>
                <a:outerShdw blurRad="38100" dist="38100" dir="2700000" algn="tl">
                  <a:srgbClr val="000000">
                    <a:alpha val="43137"/>
                  </a:srgbClr>
                </a:outerShdw>
              </a:effectLst>
            </a:endParaRPr>
          </a:p>
        </p:txBody>
      </p:sp>
      <p:pic>
        <p:nvPicPr>
          <p:cNvPr id="4" name="Označba mesta vsebine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91012" y="5692971"/>
            <a:ext cx="5769311" cy="1014202"/>
          </a:xfrm>
          <a:prstGeom prst="rect">
            <a:avLst/>
          </a:prstGeom>
        </p:spPr>
      </p:pic>
      <p:pic>
        <p:nvPicPr>
          <p:cNvPr id="7" name="Slika 6"/>
          <p:cNvPicPr>
            <a:picLocks noChangeAspect="1"/>
          </p:cNvPicPr>
          <p:nvPr/>
        </p:nvPicPr>
        <p:blipFill>
          <a:blip r:embed="rId3"/>
          <a:stretch>
            <a:fillRect/>
          </a:stretch>
        </p:blipFill>
        <p:spPr>
          <a:xfrm>
            <a:off x="4023360" y="1724297"/>
            <a:ext cx="3570513" cy="3257006"/>
          </a:xfrm>
          <a:prstGeom prst="rect">
            <a:avLst/>
          </a:prstGeom>
        </p:spPr>
      </p:pic>
    </p:spTree>
    <p:extLst>
      <p:ext uri="{BB962C8B-B14F-4D97-AF65-F5344CB8AC3E}">
        <p14:creationId xmlns:p14="http://schemas.microsoft.com/office/powerpoint/2010/main" val="862963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77334" y="461555"/>
            <a:ext cx="8596668" cy="1320800"/>
          </a:xfrm>
        </p:spPr>
        <p:txBody>
          <a:bodyPr/>
          <a:lstStyle/>
          <a:p>
            <a:pPr algn="ctr"/>
            <a:r>
              <a:rPr lang="sl-SI" b="1" dirty="0" smtClean="0">
                <a:effectLst>
                  <a:outerShdw blurRad="38100" dist="38100" dir="2700000" algn="tl">
                    <a:srgbClr val="000000">
                      <a:alpha val="43137"/>
                    </a:srgbClr>
                  </a:outerShdw>
                </a:effectLst>
              </a:rPr>
              <a:t>ZAKLJUČEK IN LITERATURA</a:t>
            </a:r>
            <a:endParaRPr lang="sl-SI" b="1" dirty="0">
              <a:effectLst>
                <a:outerShdw blurRad="38100" dist="38100" dir="2700000" algn="tl">
                  <a:srgbClr val="000000">
                    <a:alpha val="43137"/>
                  </a:srgbClr>
                </a:outerShdw>
              </a:effectLst>
            </a:endParaRPr>
          </a:p>
        </p:txBody>
      </p:sp>
      <p:sp>
        <p:nvSpPr>
          <p:cNvPr id="3" name="Označba mesta vsebine 2"/>
          <p:cNvSpPr>
            <a:spLocks noGrp="1"/>
          </p:cNvSpPr>
          <p:nvPr>
            <p:ph idx="1"/>
          </p:nvPr>
        </p:nvSpPr>
        <p:spPr>
          <a:xfrm>
            <a:off x="677334" y="1271451"/>
            <a:ext cx="8596668" cy="4769911"/>
          </a:xfrm>
        </p:spPr>
        <p:txBody>
          <a:bodyPr>
            <a:normAutofit/>
          </a:bodyPr>
          <a:lstStyle/>
          <a:p>
            <a:r>
              <a:rPr lang="sl-SI" b="1" dirty="0">
                <a:solidFill>
                  <a:schemeClr val="tx1"/>
                </a:solidFill>
                <a:effectLst>
                  <a:outerShdw blurRad="38100" dist="38100" dir="2700000" algn="tl">
                    <a:srgbClr val="000000">
                      <a:alpha val="43137"/>
                    </a:srgbClr>
                  </a:outerShdw>
                </a:effectLst>
              </a:rPr>
              <a:t>V NADALJEVANJU BOMO SLEDILI </a:t>
            </a:r>
            <a:r>
              <a:rPr lang="sl-SI" b="1" dirty="0" smtClean="0">
                <a:solidFill>
                  <a:schemeClr val="tx1"/>
                </a:solidFill>
                <a:effectLst>
                  <a:outerShdw blurRad="38100" dist="38100" dir="2700000" algn="tl">
                    <a:srgbClr val="000000">
                      <a:alpha val="43137"/>
                    </a:srgbClr>
                  </a:outerShdw>
                </a:effectLst>
              </a:rPr>
              <a:t>VSEM IZSLEDKOM, KI SO NANIZANI V DANAŠNJEM SPLETNEM SVETOVANJU. </a:t>
            </a:r>
          </a:p>
          <a:p>
            <a:r>
              <a:rPr lang="sl-SI" b="1" dirty="0" smtClean="0">
                <a:solidFill>
                  <a:schemeClr val="tx1"/>
                </a:solidFill>
                <a:effectLst>
                  <a:outerShdw blurRad="38100" dist="38100" dir="2700000" algn="tl">
                    <a:srgbClr val="000000">
                      <a:alpha val="43137"/>
                    </a:srgbClr>
                  </a:outerShdw>
                </a:effectLst>
              </a:rPr>
              <a:t>PRIKAZANI BODO PRIMERI DOBRE PRAKSE, V SMISLU SODELOVANJA OŠPP IN SREDNJE ŠOLE  TER REŠEVANJU ZGORAJ OPISANIH TEŽAV IN ZAGAT S KATERIMI SE SREČUJE DIJAK S POSEBNIMI POTREBAMI OB VSTOPU NA SREDNJO ŠOLO.</a:t>
            </a:r>
          </a:p>
          <a:p>
            <a:r>
              <a:rPr lang="sl-SI" b="1" dirty="0" smtClean="0">
                <a:solidFill>
                  <a:schemeClr val="tx1"/>
                </a:solidFill>
                <a:effectLst>
                  <a:outerShdw blurRad="38100" dist="38100" dir="2700000" algn="tl">
                    <a:srgbClr val="000000">
                      <a:alpha val="43137"/>
                    </a:srgbClr>
                  </a:outerShdw>
                </a:effectLst>
              </a:rPr>
              <a:t>SREČNO IN OSTANITE ZDRAVI.</a:t>
            </a:r>
            <a:endParaRPr lang="sl-SI" b="1" dirty="0">
              <a:solidFill>
                <a:schemeClr val="tx1"/>
              </a:solidFill>
              <a:effectLst>
                <a:outerShdw blurRad="38100" dist="38100" dir="2700000" algn="tl">
                  <a:srgbClr val="000000">
                    <a:alpha val="43137"/>
                  </a:srgbClr>
                </a:outerShdw>
              </a:effectLst>
            </a:endParaRPr>
          </a:p>
          <a:p>
            <a:pPr marL="0" indent="0">
              <a:buNone/>
            </a:pPr>
            <a:endParaRPr lang="sl-SI" sz="1100" dirty="0">
              <a:solidFill>
                <a:schemeClr val="tx1"/>
              </a:solidFill>
            </a:endParaRPr>
          </a:p>
          <a:p>
            <a:r>
              <a:rPr lang="sl-SI" sz="1100" dirty="0" err="1" smtClean="0">
                <a:solidFill>
                  <a:schemeClr val="tx1"/>
                </a:solidFill>
              </a:rPr>
              <a:t>Clement</a:t>
            </a:r>
            <a:r>
              <a:rPr lang="sl-SI" sz="1100" dirty="0" smtClean="0">
                <a:solidFill>
                  <a:schemeClr val="tx1"/>
                </a:solidFill>
              </a:rPr>
              <a:t> Morrison, A. Model šolskega procesa tranzicije za učence s specifičnimi učnimi težavami. V Specifične učne težave v vseh obdobjih. Zbornik prispevkov. Ljubljana: Društvo BRAVO. Str. 22-26.</a:t>
            </a:r>
          </a:p>
          <a:p>
            <a:r>
              <a:rPr lang="sl-SI" sz="1100" dirty="0" smtClean="0">
                <a:solidFill>
                  <a:schemeClr val="tx1"/>
                </a:solidFill>
              </a:rPr>
              <a:t>Kavkler, M., Magajna, L., Lipec Stopar, </a:t>
            </a:r>
            <a:r>
              <a:rPr lang="sl-SI" sz="1100" dirty="0" err="1" smtClean="0">
                <a:solidFill>
                  <a:schemeClr val="tx1"/>
                </a:solidFill>
              </a:rPr>
              <a:t>M.,Bregar</a:t>
            </a:r>
            <a:r>
              <a:rPr lang="sl-SI" sz="1100" dirty="0" smtClean="0">
                <a:solidFill>
                  <a:schemeClr val="tx1"/>
                </a:solidFill>
              </a:rPr>
              <a:t> Golobič, K., Čačinovič Vogrinčič, G., </a:t>
            </a:r>
            <a:r>
              <a:rPr lang="sl-SI" sz="1100" dirty="0" err="1" smtClean="0">
                <a:solidFill>
                  <a:schemeClr val="tx1"/>
                </a:solidFill>
              </a:rPr>
              <a:t>Janželj</a:t>
            </a:r>
            <a:r>
              <a:rPr lang="sl-SI" sz="1100" dirty="0" smtClean="0">
                <a:solidFill>
                  <a:schemeClr val="tx1"/>
                </a:solidFill>
              </a:rPr>
              <a:t>, L. (2010). Težave dijakov pri učenju v poklicnem in strokovnem izobraževanju: </a:t>
            </a:r>
            <a:r>
              <a:rPr lang="sl-SI" sz="1100" dirty="0" err="1" smtClean="0">
                <a:solidFill>
                  <a:schemeClr val="tx1"/>
                </a:solidFill>
              </a:rPr>
              <a:t>opredlitev</a:t>
            </a:r>
            <a:r>
              <a:rPr lang="sl-SI" sz="1100" dirty="0" smtClean="0">
                <a:solidFill>
                  <a:schemeClr val="tx1"/>
                </a:solidFill>
              </a:rPr>
              <a:t>, prepoznavanje, oblike in mreža pomoči. Ljubljana: Ministrstvo za šolstvo in šport.</a:t>
            </a:r>
          </a:p>
          <a:p>
            <a:r>
              <a:rPr lang="sl-SI" sz="1100" dirty="0" smtClean="0">
                <a:solidFill>
                  <a:schemeClr val="tx1"/>
                </a:solidFill>
              </a:rPr>
              <a:t>Magajna. L., Pečjak, S., Peklaj, C., Čačinovič Vogrinčič, G., Bregar Golobič, </a:t>
            </a:r>
            <a:r>
              <a:rPr lang="sl-SI" sz="1100" dirty="0" err="1" smtClean="0">
                <a:solidFill>
                  <a:schemeClr val="tx1"/>
                </a:solidFill>
              </a:rPr>
              <a:t>K.,Kavkler</a:t>
            </a:r>
            <a:r>
              <a:rPr lang="sl-SI" sz="1100" dirty="0" smtClean="0">
                <a:solidFill>
                  <a:schemeClr val="tx1"/>
                </a:solidFill>
              </a:rPr>
              <a:t>, m., Tancig, s. (2008). Učne težave v osnovni šoli: problemi, perspektive, priporočila. Ljubljana: Zavod Republike Slovenije za šolstvo.</a:t>
            </a:r>
          </a:p>
          <a:p>
            <a:r>
              <a:rPr lang="sl-SI" sz="1100" dirty="0" err="1" smtClean="0">
                <a:solidFill>
                  <a:schemeClr val="tx1"/>
                </a:solidFill>
              </a:rPr>
              <a:t>Mizelle</a:t>
            </a:r>
            <a:r>
              <a:rPr lang="sl-SI" sz="1100" dirty="0" smtClean="0">
                <a:solidFill>
                  <a:schemeClr val="tx1"/>
                </a:solidFill>
              </a:rPr>
              <a:t>, N.B.&amp;</a:t>
            </a:r>
            <a:r>
              <a:rPr lang="sl-SI" sz="1100" dirty="0" err="1" smtClean="0">
                <a:solidFill>
                  <a:schemeClr val="tx1"/>
                </a:solidFill>
              </a:rPr>
              <a:t>Irvin</a:t>
            </a:r>
            <a:r>
              <a:rPr lang="sl-SI" sz="1100" dirty="0" smtClean="0">
                <a:solidFill>
                  <a:schemeClr val="tx1"/>
                </a:solidFill>
              </a:rPr>
              <a:t>, J.L.(2000). </a:t>
            </a:r>
            <a:r>
              <a:rPr lang="sl-SI" sz="1100" dirty="0" err="1" smtClean="0">
                <a:solidFill>
                  <a:schemeClr val="tx1"/>
                </a:solidFill>
              </a:rPr>
              <a:t>Transition</a:t>
            </a:r>
            <a:r>
              <a:rPr lang="sl-SI" sz="1100" dirty="0" smtClean="0">
                <a:solidFill>
                  <a:schemeClr val="tx1"/>
                </a:solidFill>
              </a:rPr>
              <a:t> </a:t>
            </a:r>
            <a:r>
              <a:rPr lang="sl-SI" sz="1100" dirty="0" err="1" smtClean="0">
                <a:solidFill>
                  <a:schemeClr val="tx1"/>
                </a:solidFill>
              </a:rPr>
              <a:t>from</a:t>
            </a:r>
            <a:r>
              <a:rPr lang="sl-SI" sz="1100" dirty="0" smtClean="0">
                <a:solidFill>
                  <a:schemeClr val="tx1"/>
                </a:solidFill>
              </a:rPr>
              <a:t> </a:t>
            </a:r>
            <a:r>
              <a:rPr lang="sl-SI" sz="1100" dirty="0" err="1" smtClean="0">
                <a:solidFill>
                  <a:schemeClr val="tx1"/>
                </a:solidFill>
              </a:rPr>
              <a:t>middle</a:t>
            </a:r>
            <a:r>
              <a:rPr lang="sl-SI" sz="1100" dirty="0" smtClean="0">
                <a:solidFill>
                  <a:schemeClr val="tx1"/>
                </a:solidFill>
              </a:rPr>
              <a:t> </a:t>
            </a:r>
            <a:r>
              <a:rPr lang="sl-SI" sz="1100" dirty="0" err="1" smtClean="0">
                <a:solidFill>
                  <a:schemeClr val="tx1"/>
                </a:solidFill>
              </a:rPr>
              <a:t>school</a:t>
            </a:r>
            <a:r>
              <a:rPr lang="sl-SI" sz="1100" dirty="0" smtClean="0">
                <a:solidFill>
                  <a:schemeClr val="tx1"/>
                </a:solidFill>
              </a:rPr>
              <a:t> </a:t>
            </a:r>
            <a:r>
              <a:rPr lang="sl-SI" sz="1100" dirty="0" err="1" smtClean="0">
                <a:solidFill>
                  <a:schemeClr val="tx1"/>
                </a:solidFill>
              </a:rPr>
              <a:t>into</a:t>
            </a:r>
            <a:r>
              <a:rPr lang="sl-SI" sz="1100" dirty="0" smtClean="0">
                <a:solidFill>
                  <a:schemeClr val="tx1"/>
                </a:solidFill>
              </a:rPr>
              <a:t> </a:t>
            </a:r>
            <a:r>
              <a:rPr lang="sl-SI" sz="1100" dirty="0" err="1" smtClean="0">
                <a:solidFill>
                  <a:schemeClr val="tx1"/>
                </a:solidFill>
              </a:rPr>
              <a:t>high</a:t>
            </a:r>
            <a:r>
              <a:rPr lang="sl-SI" sz="1100" dirty="0" smtClean="0">
                <a:solidFill>
                  <a:schemeClr val="tx1"/>
                </a:solidFill>
              </a:rPr>
              <a:t> </a:t>
            </a:r>
            <a:r>
              <a:rPr lang="sl-SI" sz="1100" dirty="0" err="1" smtClean="0">
                <a:solidFill>
                  <a:schemeClr val="tx1"/>
                </a:solidFill>
              </a:rPr>
              <a:t>school</a:t>
            </a:r>
            <a:r>
              <a:rPr lang="sl-SI" sz="1100" dirty="0" smtClean="0">
                <a:solidFill>
                  <a:schemeClr val="tx1"/>
                </a:solidFill>
              </a:rPr>
              <a:t>.</a:t>
            </a:r>
          </a:p>
          <a:p>
            <a:endParaRPr lang="sl-SI" sz="1100" dirty="0">
              <a:solidFill>
                <a:schemeClr val="tx1"/>
              </a:solidFill>
            </a:endParaRPr>
          </a:p>
        </p:txBody>
      </p:sp>
      <p:pic>
        <p:nvPicPr>
          <p:cNvPr id="4" name="Slika 3"/>
          <p:cNvPicPr/>
          <p:nvPr/>
        </p:nvPicPr>
        <p:blipFill>
          <a:blip r:embed="rId2" cstate="print">
            <a:extLst>
              <a:ext uri="{28A0092B-C50C-407E-A947-70E740481C1C}">
                <a14:useLocalDpi xmlns:a14="http://schemas.microsoft.com/office/drawing/2010/main" val="0"/>
              </a:ext>
            </a:extLst>
          </a:blip>
          <a:stretch>
            <a:fillRect/>
          </a:stretch>
        </p:blipFill>
        <p:spPr>
          <a:xfrm>
            <a:off x="2095308" y="5698717"/>
            <a:ext cx="5760720" cy="1016635"/>
          </a:xfrm>
          <a:prstGeom prst="rect">
            <a:avLst/>
          </a:prstGeom>
        </p:spPr>
      </p:pic>
      <p:pic>
        <p:nvPicPr>
          <p:cNvPr id="5" name="Slika 4" descr="😃"/>
          <p:cNvPicPr/>
          <p:nvPr/>
        </p:nvPicPr>
        <p:blipFill>
          <a:blip r:embed="rId3">
            <a:extLst>
              <a:ext uri="{28A0092B-C50C-407E-A947-70E740481C1C}">
                <a14:useLocalDpi xmlns:a14="http://schemas.microsoft.com/office/drawing/2010/main" val="0"/>
              </a:ext>
            </a:extLst>
          </a:blip>
          <a:srcRect/>
          <a:stretch>
            <a:fillRect/>
          </a:stretch>
        </p:blipFill>
        <p:spPr bwMode="auto">
          <a:xfrm>
            <a:off x="4265022" y="3054736"/>
            <a:ext cx="457200" cy="457200"/>
          </a:xfrm>
          <a:prstGeom prst="rect">
            <a:avLst/>
          </a:prstGeom>
          <a:noFill/>
          <a:ln>
            <a:noFill/>
          </a:ln>
        </p:spPr>
      </p:pic>
    </p:spTree>
    <p:extLst>
      <p:ext uri="{BB962C8B-B14F-4D97-AF65-F5344CB8AC3E}">
        <p14:creationId xmlns:p14="http://schemas.microsoft.com/office/powerpoint/2010/main" val="3250450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b="1" dirty="0" smtClean="0"/>
              <a:t>NASLOVI NASLEDNJIH PRISPEVKOV V OKVIRU NASVETOV NA DALJAVO</a:t>
            </a:r>
            <a:endParaRPr lang="sl-SI" b="1" dirty="0"/>
          </a:p>
        </p:txBody>
      </p:sp>
      <p:sp>
        <p:nvSpPr>
          <p:cNvPr id="3" name="Označba mesta vsebine 2"/>
          <p:cNvSpPr>
            <a:spLocks noGrp="1"/>
          </p:cNvSpPr>
          <p:nvPr>
            <p:ph idx="1"/>
          </p:nvPr>
        </p:nvSpPr>
        <p:spPr/>
        <p:txBody>
          <a:bodyPr>
            <a:normAutofit fontScale="92500" lnSpcReduction="20000"/>
          </a:bodyPr>
          <a:lstStyle/>
          <a:p>
            <a:r>
              <a:rPr lang="sl-SI" dirty="0" smtClean="0"/>
              <a:t>V OKVIRU PROJEKTA CSPP JE VKLJUČENO TUDI SVETOVANJE IN POKLICNO USMERJANJE UČENCEV S POSEBNIMI POTREBAMI. ZARADI TEGA SEM VAM PRIPRAVILA KRATKA PRIPOROČILA, NASVETE, USMERITVE. UPAM, DA VAM PRIDEJO PRAV, ČEPRAV VEM, DA VELIKO OD TEGA ŽE POZNATE OZ. VESTE.</a:t>
            </a:r>
          </a:p>
          <a:p>
            <a:r>
              <a:rPr lang="sl-SI" b="1" i="1" u="sng" dirty="0" smtClean="0">
                <a:solidFill>
                  <a:schemeClr val="accent1"/>
                </a:solidFill>
                <a:effectLst>
                  <a:outerShdw blurRad="38100" dist="38100" dir="2700000" algn="tl">
                    <a:srgbClr val="000000">
                      <a:alpha val="43137"/>
                    </a:srgbClr>
                  </a:outerShdw>
                </a:effectLst>
              </a:rPr>
              <a:t>V NADALJEVANJU NAMERAVAM PREDSTAVITI:</a:t>
            </a:r>
          </a:p>
          <a:p>
            <a:pPr>
              <a:buFont typeface="Courier New" panose="02070309020205020404" pitchFamily="49" charset="0"/>
              <a:buChar char="o"/>
            </a:pPr>
            <a:r>
              <a:rPr lang="sl-SI" b="1" i="1" u="sng" dirty="0" smtClean="0">
                <a:solidFill>
                  <a:schemeClr val="accent2"/>
                </a:solidFill>
                <a:effectLst>
                  <a:outerShdw blurRad="38100" dist="38100" dir="2700000" algn="tl">
                    <a:srgbClr val="000000">
                      <a:alpha val="43137"/>
                    </a:srgbClr>
                  </a:outerShdw>
                </a:effectLst>
              </a:rPr>
              <a:t>RAZLIKE MED ŽIVLJENJEM UČENCA IN DIJAKA.</a:t>
            </a:r>
          </a:p>
          <a:p>
            <a:pPr>
              <a:buFont typeface="Courier New" panose="02070309020205020404" pitchFamily="49" charset="0"/>
              <a:buChar char="o"/>
            </a:pPr>
            <a:r>
              <a:rPr lang="sl-SI" b="1" i="1" u="sng" dirty="0" smtClean="0">
                <a:solidFill>
                  <a:schemeClr val="accent2"/>
                </a:solidFill>
                <a:effectLst>
                  <a:outerShdw blurRad="38100" dist="38100" dir="2700000" algn="tl">
                    <a:srgbClr val="000000">
                      <a:alpha val="43137"/>
                    </a:srgbClr>
                  </a:outerShdw>
                </a:effectLst>
              </a:rPr>
              <a:t>PREHOD NA VIŠJO RAVEN IZOBRAŽEVANJA: PRIMER TRANZICIJSKEGA PROGRAMA(IZOBRAŽEVANJE IN PREHOD NA SREDNJO ŠOLO).</a:t>
            </a:r>
          </a:p>
          <a:p>
            <a:pPr>
              <a:buFont typeface="Courier New" panose="02070309020205020404" pitchFamily="49" charset="0"/>
              <a:buChar char="o"/>
            </a:pPr>
            <a:r>
              <a:rPr lang="sl-SI" b="1" i="1" u="sng" dirty="0" smtClean="0">
                <a:solidFill>
                  <a:schemeClr val="accent2"/>
                </a:solidFill>
                <a:effectLst>
                  <a:outerShdw blurRad="38100" dist="38100" dir="2700000" algn="tl">
                    <a:srgbClr val="000000">
                      <a:alpha val="43137"/>
                    </a:srgbClr>
                  </a:outerShdw>
                </a:effectLst>
              </a:rPr>
              <a:t>RIZIČNI FAKTORJI ZA PREHOD V VIŠJO IZOBRAŽEVALNO RAVEN.</a:t>
            </a:r>
          </a:p>
          <a:p>
            <a:pPr>
              <a:buFont typeface="Courier New" panose="02070309020205020404" pitchFamily="49" charset="0"/>
              <a:buChar char="o"/>
            </a:pPr>
            <a:r>
              <a:rPr lang="sl-SI" b="1" i="1" u="sng" dirty="0" smtClean="0">
                <a:solidFill>
                  <a:schemeClr val="accent2"/>
                </a:solidFill>
                <a:effectLst>
                  <a:outerShdw blurRad="38100" dist="38100" dir="2700000" algn="tl">
                    <a:srgbClr val="000000">
                      <a:alpha val="43137"/>
                    </a:srgbClr>
                  </a:outerShdw>
                </a:effectLst>
              </a:rPr>
              <a:t>PRIPRAVA NA IZOBRAŽEVALNI PREHOD TER KAKO SE UČITELJI VKLJUČUJEJO V TA PROCES.</a:t>
            </a:r>
          </a:p>
          <a:p>
            <a:pPr>
              <a:buFont typeface="Courier New" panose="02070309020205020404" pitchFamily="49" charset="0"/>
              <a:buChar char="o"/>
            </a:pPr>
            <a:r>
              <a:rPr lang="sl-SI" b="1" i="1" u="sng" dirty="0" smtClean="0">
                <a:solidFill>
                  <a:schemeClr val="accent2"/>
                </a:solidFill>
                <a:effectLst>
                  <a:outerShdw blurRad="38100" dist="38100" dir="2700000" algn="tl">
                    <a:srgbClr val="000000">
                      <a:alpha val="43137"/>
                    </a:srgbClr>
                  </a:outerShdw>
                </a:effectLst>
              </a:rPr>
              <a:t>PREDSTAVITEV POKLICEV, KI SO PRIMERNI ZA NAŠE UČENCE, PREDSTAVITEV POKLICEV NA DVEH SREDNJIH ŠOLAH V NM, PRIMER DOBRE PRAKSE PRI USMERITVI NA POKLICNO POT.</a:t>
            </a:r>
            <a:endParaRPr lang="sl-SI" b="1" i="1" u="sng" dirty="0">
              <a:solidFill>
                <a:schemeClr val="accent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2484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b="1" dirty="0" smtClean="0">
                <a:effectLst>
                  <a:outerShdw blurRad="38100" dist="38100" dir="2700000" algn="tl">
                    <a:srgbClr val="000000">
                      <a:alpha val="43137"/>
                    </a:srgbClr>
                  </a:outerShdw>
                </a:effectLst>
              </a:rPr>
              <a:t>PROCES PREHODA</a:t>
            </a:r>
            <a:endParaRPr lang="sl-SI" b="1" dirty="0">
              <a:effectLst>
                <a:outerShdw blurRad="38100" dist="38100" dir="2700000" algn="tl">
                  <a:srgbClr val="000000">
                    <a:alpha val="43137"/>
                  </a:srgbClr>
                </a:outerShdw>
              </a:effectLst>
            </a:endParaRPr>
          </a:p>
        </p:txBody>
      </p:sp>
      <p:sp>
        <p:nvSpPr>
          <p:cNvPr id="3" name="Označba mesta vsebine 2"/>
          <p:cNvSpPr>
            <a:spLocks noGrp="1"/>
          </p:cNvSpPr>
          <p:nvPr>
            <p:ph idx="1"/>
          </p:nvPr>
        </p:nvSpPr>
        <p:spPr/>
        <p:txBody>
          <a:bodyPr/>
          <a:lstStyle/>
          <a:p>
            <a:pPr marL="0" indent="0">
              <a:buNone/>
            </a:pPr>
            <a:endParaRPr lang="sl-SI" dirty="0"/>
          </a:p>
          <a:p>
            <a:endParaRPr lang="sl-SI" dirty="0" smtClean="0"/>
          </a:p>
          <a:p>
            <a:endParaRPr lang="sl-SI" dirty="0"/>
          </a:p>
          <a:p>
            <a:r>
              <a:rPr lang="sl-SI" dirty="0" smtClean="0"/>
              <a:t>ANN CLEMENT MORRISON OPREDELJUJE IZOBRAŽEVALNI PREHOD KOT „ PREHOD (GIBANJE) UČENCA Z ENE ŠOLE ALI RAVNI NA DRUGO ŠOLO ALI RAVEN.PREHOD LAHKO ZAJEMA RAVEN IZ VRTCA V OSNOVNO ŠOLO, IZ OSNOVNE ŠOLE V SREDNJO ŠOLO TER IZ SREDNJE ŠOLO NA FAKULTETO. TOREJ JE LAHKO STAROST UČENCEV V OKVIRU PROCESA TRANZICIJE OD 3 LET PA VSE DO 18 LET“ (CLEMENT MORRISON, 2010, str.22).</a:t>
            </a:r>
            <a:endParaRPr lang="sl-SI" dirty="0"/>
          </a:p>
        </p:txBody>
      </p:sp>
      <p:pic>
        <p:nvPicPr>
          <p:cNvPr id="4" name="Slika 3"/>
          <p:cNvPicPr/>
          <p:nvPr/>
        </p:nvPicPr>
        <p:blipFill>
          <a:blip r:embed="rId2" cstate="print">
            <a:extLst>
              <a:ext uri="{28A0092B-C50C-407E-A947-70E740481C1C}">
                <a14:useLocalDpi xmlns:a14="http://schemas.microsoft.com/office/drawing/2010/main" val="0"/>
              </a:ext>
            </a:extLst>
          </a:blip>
          <a:stretch>
            <a:fillRect/>
          </a:stretch>
        </p:blipFill>
        <p:spPr>
          <a:xfrm>
            <a:off x="2095308" y="5702028"/>
            <a:ext cx="5760720" cy="1016635"/>
          </a:xfrm>
          <a:prstGeom prst="rect">
            <a:avLst/>
          </a:prstGeom>
        </p:spPr>
      </p:pic>
      <p:pic>
        <p:nvPicPr>
          <p:cNvPr id="5" name="Slika 4"/>
          <p:cNvPicPr>
            <a:picLocks noChangeAspect="1"/>
          </p:cNvPicPr>
          <p:nvPr/>
        </p:nvPicPr>
        <p:blipFill>
          <a:blip r:embed="rId3"/>
          <a:stretch>
            <a:fillRect/>
          </a:stretch>
        </p:blipFill>
        <p:spPr>
          <a:xfrm>
            <a:off x="7196079" y="753382"/>
            <a:ext cx="3524171" cy="2354036"/>
          </a:xfrm>
          <a:prstGeom prst="rect">
            <a:avLst/>
          </a:prstGeom>
        </p:spPr>
      </p:pic>
    </p:spTree>
    <p:extLst>
      <p:ext uri="{BB962C8B-B14F-4D97-AF65-F5344CB8AC3E}">
        <p14:creationId xmlns:p14="http://schemas.microsoft.com/office/powerpoint/2010/main" val="1187635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pPr algn="ctr"/>
            <a:r>
              <a:rPr lang="sl-SI" b="1" dirty="0" smtClean="0">
                <a:effectLst>
                  <a:outerShdw blurRad="38100" dist="38100" dir="2700000" algn="tl">
                    <a:srgbClr val="000000">
                      <a:alpha val="43137"/>
                    </a:srgbClr>
                  </a:outerShdw>
                </a:effectLst>
              </a:rPr>
              <a:t>NA VRTILJAKU ODRAŠČANJA: PREHOD IZ OSNOVNE V SREDNJO ŠOLO</a:t>
            </a:r>
            <a:br>
              <a:rPr lang="sl-SI" b="1" dirty="0" smtClean="0">
                <a:effectLst>
                  <a:outerShdw blurRad="38100" dist="38100" dir="2700000" algn="tl">
                    <a:srgbClr val="000000">
                      <a:alpha val="43137"/>
                    </a:srgbClr>
                  </a:outerShdw>
                </a:effectLst>
              </a:rPr>
            </a:br>
            <a:endParaRPr lang="sl-SI" dirty="0">
              <a:effectLst>
                <a:outerShdw blurRad="38100" dist="38100" dir="2700000" algn="tl">
                  <a:srgbClr val="000000">
                    <a:alpha val="43137"/>
                  </a:srgbClr>
                </a:outerShdw>
              </a:effectLst>
            </a:endParaRPr>
          </a:p>
        </p:txBody>
      </p:sp>
      <p:pic>
        <p:nvPicPr>
          <p:cNvPr id="4" name="Slika 3"/>
          <p:cNvPicPr/>
          <p:nvPr/>
        </p:nvPicPr>
        <p:blipFill>
          <a:blip r:embed="rId2" cstate="print">
            <a:extLst>
              <a:ext uri="{28A0092B-C50C-407E-A947-70E740481C1C}">
                <a14:useLocalDpi xmlns:a14="http://schemas.microsoft.com/office/drawing/2010/main" val="0"/>
              </a:ext>
            </a:extLst>
          </a:blip>
          <a:stretch>
            <a:fillRect/>
          </a:stretch>
        </p:blipFill>
        <p:spPr>
          <a:xfrm>
            <a:off x="2095308" y="5698716"/>
            <a:ext cx="5760720" cy="1016635"/>
          </a:xfrm>
          <a:prstGeom prst="rect">
            <a:avLst/>
          </a:prstGeom>
        </p:spPr>
      </p:pic>
      <p:pic>
        <p:nvPicPr>
          <p:cNvPr id="5" name="Označba mesta vsebine 4" descr="Na vrtiljaku odraščanja: prehod iz osnovne v srednjo šolo ">
            <a:hlinkClick r:id="rId3" tooltip="&quot;&quot;"/>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342606" y="2160588"/>
            <a:ext cx="5544490" cy="3465149"/>
          </a:xfrm>
          <a:prstGeom prst="rect">
            <a:avLst/>
          </a:prstGeom>
          <a:noFill/>
          <a:ln>
            <a:noFill/>
          </a:ln>
        </p:spPr>
      </p:pic>
    </p:spTree>
    <p:extLst>
      <p:ext uri="{BB962C8B-B14F-4D97-AF65-F5344CB8AC3E}">
        <p14:creationId xmlns:p14="http://schemas.microsoft.com/office/powerpoint/2010/main" val="1156649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b="1" dirty="0" smtClean="0">
                <a:effectLst>
                  <a:outerShdw blurRad="38100" dist="38100" dir="2700000" algn="tl">
                    <a:srgbClr val="000000">
                      <a:alpha val="43137"/>
                    </a:srgbClr>
                  </a:outerShdw>
                </a:effectLst>
              </a:rPr>
              <a:t>KLJUČNE SPREMEMBE NA PREHODU IZ OSNOVNE V SREDNJO ŠOLO</a:t>
            </a:r>
            <a:endParaRPr lang="sl-SI" b="1" dirty="0">
              <a:effectLst>
                <a:outerShdw blurRad="38100" dist="38100" dir="2700000" algn="tl">
                  <a:srgbClr val="000000">
                    <a:alpha val="43137"/>
                  </a:srgbClr>
                </a:outerShdw>
              </a:effectLst>
            </a:endParaRPr>
          </a:p>
        </p:txBody>
      </p:sp>
      <p:sp>
        <p:nvSpPr>
          <p:cNvPr id="3" name="Označba mesta vsebine 2"/>
          <p:cNvSpPr>
            <a:spLocks noGrp="1"/>
          </p:cNvSpPr>
          <p:nvPr>
            <p:ph idx="1"/>
          </p:nvPr>
        </p:nvSpPr>
        <p:spPr/>
        <p:txBody>
          <a:bodyPr>
            <a:normAutofit fontScale="85000" lnSpcReduction="10000"/>
          </a:bodyPr>
          <a:lstStyle/>
          <a:p>
            <a:r>
              <a:rPr lang="sl-SI" b="1" dirty="0" smtClean="0"/>
              <a:t>OSNOVNA ŠOLA JE PO ZAHTEVNOSTI ZNANJ MANJ ZAHTEVNA KOT SREDNJA ŠOLA.</a:t>
            </a:r>
          </a:p>
          <a:p>
            <a:r>
              <a:rPr lang="sl-SI" b="1" dirty="0" smtClean="0"/>
              <a:t>VEČINO NAJSTNIKOV ZAMENJA SVOJE SOCIALNO OKOLJE. OSNOVNO ŠOLO UČENCI NAJPOGOSTEJE OBISKUJEJO V BLIŽINI DOMA, SREDNJO ŠOLO PA SI IZBERE GLEDE NA ŽELJE IN ZNANJE, S TEM PA SE, SOCILANO GLEDANO, VSE ZELO SPREMENI. DIJAK SE ZAČNE VOZITI Z MESTNIM PREVOZOM IN SPOZNA NOVE LJUDI, DOBI NOVO DRUŽBO.</a:t>
            </a:r>
          </a:p>
          <a:p>
            <a:r>
              <a:rPr lang="sl-SI" b="1" dirty="0" smtClean="0"/>
              <a:t>ZELO POMEMBNA SPREMEMBA OB PREHODU V SREDNJO ŠOLO SOVPADA S ČUSTVENIMI IN HORMONSKIMI SPREMEMBAMI. TEDAJ NASTOPI PUBERTETA. PRI VEČINI DEKLET IN FANTOV NASTOPI V ŠTIRINJASTEM OZIROMA PETNAJSTEM LETU IN TAKRAT SE JIM ZAČNE DOGAJATI, PREDVSEM NA PODORČJU HORMOVO. POJAVIJO SE LJUBEZENM JEZA, ŽALOST, POLEG TEGA PA SVOJE NAREDI ŠE STRES V ŠOLI.</a:t>
            </a:r>
          </a:p>
          <a:p>
            <a:r>
              <a:rPr lang="sl-SI" b="1" dirty="0" smtClean="0"/>
              <a:t>ČETRTA SPREMEMBA, NA KATERO SO STARŠI VEČINOMA NAJSLABŠE PRIPRAVLJENI IN SE JE TUDI NAJBOLJ BOJIJO, JE ZAGOTOVO EKSPREIMENTIRANJE NAJSTNIKA Z VSEMI PREPOVEDANIMI SADOVI, KI JIH ŽIVLJENJE PONUJA IN SO NAJSTNIKOM NENEHNO NA DOSEGU ROK.</a:t>
            </a:r>
            <a:endParaRPr lang="sl-SI" b="1" dirty="0"/>
          </a:p>
          <a:p>
            <a:endParaRPr lang="sl-SI" b="1" dirty="0" smtClean="0"/>
          </a:p>
          <a:p>
            <a:endParaRPr lang="sl-SI" dirty="0"/>
          </a:p>
        </p:txBody>
      </p:sp>
      <p:pic>
        <p:nvPicPr>
          <p:cNvPr id="4" name="Slika 3"/>
          <p:cNvPicPr/>
          <p:nvPr/>
        </p:nvPicPr>
        <p:blipFill>
          <a:blip r:embed="rId2" cstate="print">
            <a:extLst>
              <a:ext uri="{28A0092B-C50C-407E-A947-70E740481C1C}">
                <a14:useLocalDpi xmlns:a14="http://schemas.microsoft.com/office/drawing/2010/main" val="0"/>
              </a:ext>
            </a:extLst>
          </a:blip>
          <a:stretch>
            <a:fillRect/>
          </a:stretch>
        </p:blipFill>
        <p:spPr>
          <a:xfrm>
            <a:off x="2095308" y="5690008"/>
            <a:ext cx="5760720" cy="1016635"/>
          </a:xfrm>
          <a:prstGeom prst="rect">
            <a:avLst/>
          </a:prstGeom>
        </p:spPr>
      </p:pic>
    </p:spTree>
    <p:extLst>
      <p:ext uri="{BB962C8B-B14F-4D97-AF65-F5344CB8AC3E}">
        <p14:creationId xmlns:p14="http://schemas.microsoft.com/office/powerpoint/2010/main" val="258173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b="1" dirty="0" smtClean="0">
                <a:effectLst>
                  <a:outerShdw blurRad="38100" dist="38100" dir="2700000" algn="tl">
                    <a:srgbClr val="000000">
                      <a:alpha val="43137"/>
                    </a:srgbClr>
                  </a:outerShdw>
                </a:effectLst>
              </a:rPr>
              <a:t>NEKAJ NASVETOV ZA STARŠE</a:t>
            </a:r>
            <a:endParaRPr lang="sl-SI" b="1" dirty="0">
              <a:effectLst>
                <a:outerShdw blurRad="38100" dist="38100" dir="2700000" algn="tl">
                  <a:srgbClr val="000000">
                    <a:alpha val="43137"/>
                  </a:srgbClr>
                </a:outerShdw>
              </a:effectLst>
            </a:endParaRPr>
          </a:p>
        </p:txBody>
      </p:sp>
      <p:sp>
        <p:nvSpPr>
          <p:cNvPr id="3" name="Označba mesta vsebine 2"/>
          <p:cNvSpPr>
            <a:spLocks noGrp="1"/>
          </p:cNvSpPr>
          <p:nvPr>
            <p:ph idx="1"/>
          </p:nvPr>
        </p:nvSpPr>
        <p:spPr>
          <a:xfrm>
            <a:off x="677334" y="1959429"/>
            <a:ext cx="8596668" cy="4081934"/>
          </a:xfrm>
        </p:spPr>
        <p:txBody>
          <a:bodyPr>
            <a:normAutofit fontScale="92500" lnSpcReduction="10000"/>
          </a:bodyPr>
          <a:lstStyle/>
          <a:p>
            <a:pPr algn="just"/>
            <a:r>
              <a:rPr lang="sl-SI" b="1" dirty="0" smtClean="0"/>
              <a:t>OB PREHODU OTROKA V SREDNJO ŠOLO SE MORAJO STARŠI PRIPRAVITI NA VSE IN OHRANITI ZDRAV RAZUM. SPREMEMBE V TEM OBDOBJU SO ZELO HITRE IN VELIKE. MLADI SE MED POČITNICAMI MENTALNO IN TELESNO ZELO RAZVIJEJO. OTROK POSLUŠA GLASBO, POLNO NOVIH SPSOROČIL IN KAŽE ODPOR DO STALIŠČ STARŠEV.</a:t>
            </a:r>
          </a:p>
          <a:p>
            <a:pPr algn="just"/>
            <a:r>
              <a:rPr lang="sl-SI" b="1" dirty="0" smtClean="0"/>
              <a:t>DOBRO JE, DA STARŠI ZELO POZORNO SPREMLJAJO OTROKE, OPAZUJEJO KAJ SE Z NJIMI DOGAJA TER SE Z NJIMI VELIKO POGOVARJAJO. KO OTROK PRIČNE V DRUŽINO PRINAŠATI NOVA STALIŠČA, KO JIH OTROK TESTIRA IN PROVOCIRA, SE NE SMEJO ODZVATI Z AGRESIJO ALI AROGANCO. PRIPRAVITI SE MORAJO NA TO IN KOMUNNIKACIJO DVIGNITI NA VELIKO BOLJ ODRASEL NIVO.</a:t>
            </a:r>
          </a:p>
          <a:p>
            <a:pPr algn="just"/>
            <a:r>
              <a:rPr lang="sl-SI" b="1" dirty="0" smtClean="0"/>
              <a:t>DOBRO JE OHRANJATI SKUPNE AKTIVNOSTI. POLEG ŠOLE MORA OTROKU OSTAJATI TUDI ČAS ZA ŠPORT IN USTVARJALNOST. ZADOVOLJSTVA NAMREČ NE PRINAŠA LE USPEH V ŠOLI, AMPAK TUDI DOBRI ODNOSI IN DOSEŽKI NA DRUGIH PODROČJIH. ZATO STARŠI PRI PRIPRAVI NA TO ŽIVLJENJSKO OBDOBJE OTROKA NE SMEJO ZAMUDITI POMEMBNEGA ČASA V OSNOVNI ŠOLI.</a:t>
            </a:r>
          </a:p>
          <a:p>
            <a:endParaRPr lang="sl-SI" dirty="0" smtClean="0"/>
          </a:p>
          <a:p>
            <a:endParaRPr lang="sl-SI" dirty="0"/>
          </a:p>
        </p:txBody>
      </p:sp>
      <p:pic>
        <p:nvPicPr>
          <p:cNvPr id="4" name="Slika 3"/>
          <p:cNvPicPr/>
          <p:nvPr/>
        </p:nvPicPr>
        <p:blipFill>
          <a:blip r:embed="rId2" cstate="print">
            <a:extLst>
              <a:ext uri="{28A0092B-C50C-407E-A947-70E740481C1C}">
                <a14:useLocalDpi xmlns:a14="http://schemas.microsoft.com/office/drawing/2010/main" val="0"/>
              </a:ext>
            </a:extLst>
          </a:blip>
          <a:stretch>
            <a:fillRect/>
          </a:stretch>
        </p:blipFill>
        <p:spPr>
          <a:xfrm>
            <a:off x="2095308" y="5698716"/>
            <a:ext cx="5760720" cy="1016635"/>
          </a:xfrm>
          <a:prstGeom prst="rect">
            <a:avLst/>
          </a:prstGeom>
        </p:spPr>
      </p:pic>
      <p:pic>
        <p:nvPicPr>
          <p:cNvPr id="5" name="Slika 4"/>
          <p:cNvPicPr>
            <a:picLocks noChangeAspect="1"/>
          </p:cNvPicPr>
          <p:nvPr/>
        </p:nvPicPr>
        <p:blipFill>
          <a:blip r:embed="rId3"/>
          <a:stretch>
            <a:fillRect/>
          </a:stretch>
        </p:blipFill>
        <p:spPr>
          <a:xfrm>
            <a:off x="9405257" y="5054162"/>
            <a:ext cx="2151018" cy="1414368"/>
          </a:xfrm>
          <a:prstGeom prst="rect">
            <a:avLst/>
          </a:prstGeom>
        </p:spPr>
      </p:pic>
      <p:pic>
        <p:nvPicPr>
          <p:cNvPr id="6" name="Slika 5"/>
          <p:cNvPicPr>
            <a:picLocks noChangeAspect="1"/>
          </p:cNvPicPr>
          <p:nvPr/>
        </p:nvPicPr>
        <p:blipFill>
          <a:blip r:embed="rId4"/>
          <a:stretch>
            <a:fillRect/>
          </a:stretch>
        </p:blipFill>
        <p:spPr>
          <a:xfrm>
            <a:off x="8342811" y="391886"/>
            <a:ext cx="1963238" cy="1506949"/>
          </a:xfrm>
          <a:prstGeom prst="rect">
            <a:avLst/>
          </a:prstGeom>
        </p:spPr>
      </p:pic>
    </p:spTree>
    <p:extLst>
      <p:ext uri="{BB962C8B-B14F-4D97-AF65-F5344CB8AC3E}">
        <p14:creationId xmlns:p14="http://schemas.microsoft.com/office/powerpoint/2010/main" val="961731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12763" y="742951"/>
            <a:ext cx="8596668" cy="1320800"/>
          </a:xfrm>
        </p:spPr>
        <p:txBody>
          <a:bodyPr/>
          <a:lstStyle/>
          <a:p>
            <a:pPr algn="ctr"/>
            <a:r>
              <a:rPr lang="sl-SI" b="1" dirty="0" smtClean="0">
                <a:effectLst>
                  <a:outerShdw blurRad="38100" dist="38100" dir="2700000" algn="tl">
                    <a:srgbClr val="000000">
                      <a:alpha val="43137"/>
                    </a:srgbClr>
                  </a:outerShdw>
                </a:effectLst>
              </a:rPr>
              <a:t>SKRBI IN STRAHOVI OB PREHODU V SREDNJO ŠOLO</a:t>
            </a:r>
            <a:endParaRPr lang="sl-SI" b="1" dirty="0">
              <a:effectLst>
                <a:outerShdw blurRad="38100" dist="38100" dir="2700000" algn="tl">
                  <a:srgbClr val="000000">
                    <a:alpha val="43137"/>
                  </a:srgbClr>
                </a:outerShdw>
              </a:effectLst>
            </a:endParaRPr>
          </a:p>
        </p:txBody>
      </p:sp>
      <p:sp>
        <p:nvSpPr>
          <p:cNvPr id="3" name="Označba mesta vsebine 2"/>
          <p:cNvSpPr>
            <a:spLocks noGrp="1"/>
          </p:cNvSpPr>
          <p:nvPr>
            <p:ph idx="1"/>
          </p:nvPr>
        </p:nvSpPr>
        <p:spPr/>
        <p:txBody>
          <a:bodyPr/>
          <a:lstStyle/>
          <a:p>
            <a:pPr marL="0" indent="0">
              <a:buNone/>
            </a:pPr>
            <a:endParaRPr lang="sl-SI" dirty="0"/>
          </a:p>
          <a:p>
            <a:r>
              <a:rPr lang="sl-SI" sz="2400" dirty="0" smtClean="0"/>
              <a:t>PREHOD IZ OSNOVNE V SREDNJO ŠOLO JE LAHKO ZELO VZNEMIRLJIV IN HKRATI STRAH VZBUJAJOČ TRENUTEK ZA MLADOSTNIKE IN TUDI NJIHOVE STARŠE.MLADOSTNIKI SE NAJPREJ VESELIJO NOVIH PRIJATELJEV, IZKUŠENJ IN VEČ SVOBODE, ISTOČASNO PA JIH SKRBI VEČJA TEŽAVNOST SNOVI, PRIDOBIVANJE NIŽJIH OCEN, DA SE BODO V NOVI ŠOLI IZGUBILI IN DA JIH BODO STAREJŠI DIJAKI PSIHIČNO IN FIZIČNO NADLEGOVALI (MIZELLE, 1995).</a:t>
            </a:r>
            <a:endParaRPr lang="sl-SI" sz="2400" dirty="0" smtClean="0">
              <a:solidFill>
                <a:srgbClr val="FFC000"/>
              </a:solidFill>
            </a:endParaRPr>
          </a:p>
        </p:txBody>
      </p:sp>
      <p:pic>
        <p:nvPicPr>
          <p:cNvPr id="4" name="Slika 3"/>
          <p:cNvPicPr/>
          <p:nvPr/>
        </p:nvPicPr>
        <p:blipFill>
          <a:blip r:embed="rId2" cstate="print">
            <a:extLst>
              <a:ext uri="{28A0092B-C50C-407E-A947-70E740481C1C}">
                <a14:useLocalDpi xmlns:a14="http://schemas.microsoft.com/office/drawing/2010/main" val="0"/>
              </a:ext>
            </a:extLst>
          </a:blip>
          <a:stretch>
            <a:fillRect/>
          </a:stretch>
        </p:blipFill>
        <p:spPr>
          <a:xfrm>
            <a:off x="2095308" y="5690007"/>
            <a:ext cx="5760720" cy="1016635"/>
          </a:xfrm>
          <a:prstGeom prst="rect">
            <a:avLst/>
          </a:prstGeom>
        </p:spPr>
      </p:pic>
      <p:pic>
        <p:nvPicPr>
          <p:cNvPr id="1028" name="Picture 4" descr="fobija_fobija ali strah - Motiviran.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5291" y="1634302"/>
            <a:ext cx="2812869" cy="191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420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b="1" dirty="0" smtClean="0">
                <a:solidFill>
                  <a:srgbClr val="FFC000"/>
                </a:solidFill>
                <a:effectLst>
                  <a:outerShdw blurRad="38100" dist="38100" dir="2700000" algn="tl">
                    <a:srgbClr val="000000">
                      <a:alpha val="43137"/>
                    </a:srgbClr>
                  </a:outerShdw>
                </a:effectLst>
              </a:rPr>
              <a:t>SKLEPANJE PRIJATELJSTEV</a:t>
            </a:r>
            <a:endParaRPr lang="sl-SI" b="1" dirty="0">
              <a:solidFill>
                <a:srgbClr val="FFC000"/>
              </a:solidFill>
              <a:effectLst>
                <a:outerShdw blurRad="38100" dist="38100" dir="2700000" algn="tl">
                  <a:srgbClr val="000000">
                    <a:alpha val="43137"/>
                  </a:srgbClr>
                </a:outerShdw>
              </a:effectLst>
            </a:endParaRPr>
          </a:p>
        </p:txBody>
      </p:sp>
      <p:sp>
        <p:nvSpPr>
          <p:cNvPr id="3" name="Označba mesta vsebine 2"/>
          <p:cNvSpPr>
            <a:spLocks noGrp="1"/>
          </p:cNvSpPr>
          <p:nvPr>
            <p:ph idx="1"/>
          </p:nvPr>
        </p:nvSpPr>
        <p:spPr>
          <a:xfrm>
            <a:off x="677334" y="1506583"/>
            <a:ext cx="5348997" cy="3979817"/>
          </a:xfrm>
        </p:spPr>
        <p:txBody>
          <a:bodyPr>
            <a:normAutofit fontScale="92500" lnSpcReduction="20000"/>
          </a:bodyPr>
          <a:lstStyle/>
          <a:p>
            <a:pPr algn="just">
              <a:buFont typeface="Wingdings" panose="05000000000000000000" pitchFamily="2" charset="2"/>
              <a:buChar char="Ø"/>
            </a:pPr>
            <a:r>
              <a:rPr lang="sl-SI" b="1" dirty="0" smtClean="0">
                <a:solidFill>
                  <a:srgbClr val="FFC000"/>
                </a:solidFill>
                <a:effectLst>
                  <a:outerShdw blurRad="38100" dist="38100" dir="2700000" algn="tl">
                    <a:srgbClr val="000000">
                      <a:alpha val="43137"/>
                    </a:srgbClr>
                  </a:outerShdw>
                </a:effectLst>
              </a:rPr>
              <a:t>ZMOŽNOST PRIDOBITI IN OBDRŽATI PRIJATELJA JE ENA NAJINTENZIVNEJŠIH TESNOB, KI JIH DOŽIVLJAJO MLADOSTNIKI OB PREHODIH NA VIŠJO RAVEN IZOBRAŽEVANJA, SAJ LE-TI OCENJUJEJO SVOJE POČUTJE RAVNO NA PODLAGI DEJSTVA, ALI IMAJO DOVOLJ PRIJATELJEV.</a:t>
            </a:r>
          </a:p>
          <a:p>
            <a:pPr algn="just">
              <a:buFont typeface="Wingdings" panose="05000000000000000000" pitchFamily="2" charset="2"/>
              <a:buChar char="Ø"/>
            </a:pPr>
            <a:r>
              <a:rPr lang="sl-SI" dirty="0" smtClean="0"/>
              <a:t>VEČINA MLADOSTNIKOV SE BOJI BITI SAMI V NOVEM OKOLJU SAJ JE ZNANO, DA MLADOSTNIKI, KI NIMAJO VELIKO OZ. SO SKORAJ BREZ PRIJATELJEV, HITREJE PODLEŽEJO ZBDANJU IN ZASTRAŠEVANJU.</a:t>
            </a:r>
          </a:p>
          <a:p>
            <a:pPr algn="just">
              <a:buFont typeface="Wingdings" panose="05000000000000000000" pitchFamily="2" charset="2"/>
              <a:buChar char="Ø"/>
            </a:pPr>
            <a:r>
              <a:rPr lang="sl-SI" dirty="0" smtClean="0"/>
              <a:t>RAZISKAVE SO POKAZALE, DA JE MLADOSTNIKOM, KI SO SE UDELEŽILI VEČ SOCIALNIH DEJAVNOSTI, JE UČNI USPEH MANJ TRPEL IN SO MANJ IZOSTAJALI OD POUKA.                                     </a:t>
            </a:r>
            <a:endParaRPr lang="sl-SI" dirty="0"/>
          </a:p>
        </p:txBody>
      </p:sp>
      <p:pic>
        <p:nvPicPr>
          <p:cNvPr id="4" name="Slika 3"/>
          <p:cNvPicPr/>
          <p:nvPr/>
        </p:nvPicPr>
        <p:blipFill>
          <a:blip r:embed="rId2" cstate="print">
            <a:extLst>
              <a:ext uri="{28A0092B-C50C-407E-A947-70E740481C1C}">
                <a14:useLocalDpi xmlns:a14="http://schemas.microsoft.com/office/drawing/2010/main" val="0"/>
              </a:ext>
            </a:extLst>
          </a:blip>
          <a:stretch>
            <a:fillRect/>
          </a:stretch>
        </p:blipFill>
        <p:spPr>
          <a:xfrm>
            <a:off x="2095308" y="5690008"/>
            <a:ext cx="5760720" cy="1016635"/>
          </a:xfrm>
          <a:prstGeom prst="rect">
            <a:avLst/>
          </a:prstGeom>
        </p:spPr>
      </p:pic>
      <p:sp>
        <p:nvSpPr>
          <p:cNvPr id="6" name="AutoShape 2" descr="Kje organizirati družinski piknik na prostem - seznam ponudnikov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7" name="AutoShape 4" descr="Kje organizirati družinski piknik na prostem - seznam ponudnikov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2056" name="Picture 8" descr="Najem piknik prostora | Dolenčeva domačij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7050" y="1593669"/>
            <a:ext cx="3246019" cy="2158761"/>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0" descr="Sprejem dijakov 1. letnika | Gimnazija Kop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11" name="AutoShape 12" descr="Sprejem dijakov 1. letnika | Gimnazija Kop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12" name="Slika 11"/>
          <p:cNvPicPr>
            <a:picLocks noChangeAspect="1"/>
          </p:cNvPicPr>
          <p:nvPr/>
        </p:nvPicPr>
        <p:blipFill>
          <a:blip r:embed="rId4"/>
          <a:stretch>
            <a:fillRect/>
          </a:stretch>
        </p:blipFill>
        <p:spPr>
          <a:xfrm>
            <a:off x="6026331" y="3803717"/>
            <a:ext cx="2857500" cy="1600200"/>
          </a:xfrm>
          <a:prstGeom prst="rect">
            <a:avLst/>
          </a:prstGeom>
        </p:spPr>
      </p:pic>
    </p:spTree>
    <p:extLst>
      <p:ext uri="{BB962C8B-B14F-4D97-AF65-F5344CB8AC3E}">
        <p14:creationId xmlns:p14="http://schemas.microsoft.com/office/powerpoint/2010/main" val="4040100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b="1" dirty="0" smtClean="0">
                <a:solidFill>
                  <a:srgbClr val="00B050"/>
                </a:solidFill>
                <a:effectLst>
                  <a:outerShdw blurRad="38100" dist="38100" dir="2700000" algn="tl">
                    <a:srgbClr val="000000">
                      <a:alpha val="43137"/>
                    </a:srgbClr>
                  </a:outerShdw>
                </a:effectLst>
              </a:rPr>
              <a:t>VKLJUČITEV V ŠIRŠO SREDNJEŠOLSKO DRUŽBO</a:t>
            </a:r>
            <a:endParaRPr lang="sl-SI" b="1" dirty="0">
              <a:solidFill>
                <a:srgbClr val="00B050"/>
              </a:solidFill>
              <a:effectLst>
                <a:outerShdw blurRad="38100" dist="38100" dir="2700000" algn="tl">
                  <a:srgbClr val="000000">
                    <a:alpha val="43137"/>
                  </a:srgbClr>
                </a:outerShdw>
              </a:effectLst>
            </a:endParaRPr>
          </a:p>
        </p:txBody>
      </p:sp>
      <p:sp>
        <p:nvSpPr>
          <p:cNvPr id="3" name="Označba mesta vsebine 2"/>
          <p:cNvSpPr>
            <a:spLocks noGrp="1"/>
          </p:cNvSpPr>
          <p:nvPr>
            <p:ph idx="1"/>
          </p:nvPr>
        </p:nvSpPr>
        <p:spPr/>
        <p:txBody>
          <a:bodyPr/>
          <a:lstStyle/>
          <a:p>
            <a:pPr algn="just"/>
            <a:r>
              <a:rPr lang="sl-SI" dirty="0" smtClean="0"/>
              <a:t>STAREJŠI DIJAKI SVETUJEJO MLJAŠIM, NAJ SE NE IZPOSTAVLJAJO, NAJ NE PRIVLAČIJO PREVELIKE POZORNOSTI NASE V NEGATIVNEM SMISLU, NAJ RAJE POSTANEJO NEVIDNI, SAJ SI BODO LE TAKO ZAGOTOVILI MIRNO PREŽIVLJANJE SREDNJEŠOLSKIH LET.</a:t>
            </a:r>
          </a:p>
          <a:p>
            <a:pPr algn="just"/>
            <a:r>
              <a:rPr lang="sl-SI" b="1" dirty="0" smtClean="0">
                <a:solidFill>
                  <a:schemeClr val="accent2"/>
                </a:solidFill>
                <a:effectLst>
                  <a:outerShdw blurRad="38100" dist="38100" dir="2700000" algn="tl">
                    <a:srgbClr val="000000">
                      <a:alpha val="43137"/>
                    </a:srgbClr>
                  </a:outerShdw>
                </a:effectLst>
              </a:rPr>
              <a:t>DIJAKI S POSEBNIMI POTREBAMI IN PRIMANJKLAJI NA POSAMEZNIH PODROČJIH UČENJA IMAJO ŠE TOLIKO VEČ SKRBI, SAJ SE POČUTIJO ŽE TAKO ZAPOSTAVLJENE IN ZASMEHOVANE, KAR VPLIVA NA NJIHOVO SAMOPODOBO, KI JE VEDNO NIŽJA, POSLEDIČNO PA IMAJO ŠE VEČ TEŽAV PRI ISKANJU PRIJATELJEV TER VKLJUČITVI V ŠIRŠO SRENJEŠOLSKO SOCIALNO MREŽO.</a:t>
            </a:r>
            <a:endParaRPr lang="sl-SI" b="1" dirty="0">
              <a:solidFill>
                <a:schemeClr val="accent2"/>
              </a:solidFill>
              <a:effectLst>
                <a:outerShdw blurRad="38100" dist="38100" dir="2700000" algn="tl">
                  <a:srgbClr val="000000">
                    <a:alpha val="43137"/>
                  </a:srgbClr>
                </a:outerShdw>
              </a:effectLst>
            </a:endParaRPr>
          </a:p>
        </p:txBody>
      </p:sp>
      <p:pic>
        <p:nvPicPr>
          <p:cNvPr id="4" name="Slika 3"/>
          <p:cNvPicPr/>
          <p:nvPr/>
        </p:nvPicPr>
        <p:blipFill>
          <a:blip r:embed="rId2" cstate="print">
            <a:extLst>
              <a:ext uri="{28A0092B-C50C-407E-A947-70E740481C1C}">
                <a14:useLocalDpi xmlns:a14="http://schemas.microsoft.com/office/drawing/2010/main" val="0"/>
              </a:ext>
            </a:extLst>
          </a:blip>
          <a:stretch>
            <a:fillRect/>
          </a:stretch>
        </p:blipFill>
        <p:spPr>
          <a:xfrm>
            <a:off x="2095308" y="5690008"/>
            <a:ext cx="5760720" cy="1016635"/>
          </a:xfrm>
          <a:prstGeom prst="rect">
            <a:avLst/>
          </a:prstGeom>
        </p:spPr>
      </p:pic>
    </p:spTree>
    <p:extLst>
      <p:ext uri="{BB962C8B-B14F-4D97-AF65-F5344CB8AC3E}">
        <p14:creationId xmlns:p14="http://schemas.microsoft.com/office/powerpoint/2010/main" val="3270959233"/>
      </p:ext>
    </p:extLst>
  </p:cSld>
  <p:clrMapOvr>
    <a:masterClrMapping/>
  </p:clrMapOvr>
</p:sld>
</file>

<file path=ppt/theme/theme1.xml><?xml version="1.0" encoding="utf-8"?>
<a:theme xmlns:a="http://schemas.openxmlformats.org/drawingml/2006/main" name="Gladko">
  <a:themeElements>
    <a:clrScheme name="Gladko">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Gladk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adk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195</TotalTime>
  <Words>1308</Words>
  <Application>Microsoft Office PowerPoint</Application>
  <PresentationFormat>Širokozaslonsko</PresentationFormat>
  <Paragraphs>55</Paragraphs>
  <Slides>13</Slides>
  <Notes>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13</vt:i4>
      </vt:variant>
    </vt:vector>
  </HeadingPairs>
  <TitlesOfParts>
    <vt:vector size="19" baseType="lpstr">
      <vt:lpstr>Arial</vt:lpstr>
      <vt:lpstr>Courier New</vt:lpstr>
      <vt:lpstr>Trebuchet MS</vt:lpstr>
      <vt:lpstr>Wingdings</vt:lpstr>
      <vt:lpstr>Wingdings 3</vt:lpstr>
      <vt:lpstr>Gladko</vt:lpstr>
      <vt:lpstr>NASVETI STARŠEM PRI PRESTOPU OTROK IZ OSNOVNE V SREDNJO ŠOLO  - NASVETI NA DALJAVO – 1.DEL NEKAJ SPLOŠNIH DEJSTEV</vt:lpstr>
      <vt:lpstr>NASLOVI NASLEDNJIH PRISPEVKOV V OKVIRU NASVETOV NA DALJAVO</vt:lpstr>
      <vt:lpstr>PROCES PREHODA</vt:lpstr>
      <vt:lpstr>NA VRTILJAKU ODRAŠČANJA: PREHOD IZ OSNOVNE V SREDNJO ŠOLO </vt:lpstr>
      <vt:lpstr>KLJUČNE SPREMEMBE NA PREHODU IZ OSNOVNE V SREDNJO ŠOLO</vt:lpstr>
      <vt:lpstr>NEKAJ NASVETOV ZA STARŠE</vt:lpstr>
      <vt:lpstr>SKRBI IN STRAHOVI OB PREHODU V SREDNJO ŠOLO</vt:lpstr>
      <vt:lpstr>SKLEPANJE PRIJATELJSTEV</vt:lpstr>
      <vt:lpstr>VKLJUČITEV V ŠIRŠO SREDNJEŠOLSKO DRUŽBO</vt:lpstr>
      <vt:lpstr>DOHAJANJE NA UČNEM PODROČJU</vt:lpstr>
      <vt:lpstr>RAZLOGI TEHNIČNE NARAVE</vt:lpstr>
      <vt:lpstr>HVALA ZA VAŠO POZORNOST</vt:lpstr>
      <vt:lpstr>ZAKLJUČEK IN LITERATURA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NASVETI STARŠEM PRI PRESTOPU OTROK IZ OSNOVNE V tSREDNJO ŠOLO- nasve</dc:title>
  <dc:creator>Uporabnik sistema Windows</dc:creator>
  <cp:lastModifiedBy>Uporabnik sistema Windows</cp:lastModifiedBy>
  <cp:revision>19</cp:revision>
  <dcterms:created xsi:type="dcterms:W3CDTF">2020-04-12T13:16:53Z</dcterms:created>
  <dcterms:modified xsi:type="dcterms:W3CDTF">2020-04-12T16:34:57Z</dcterms:modified>
</cp:coreProperties>
</file>