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8" r:id="rId2"/>
    <p:sldId id="259" r:id="rId3"/>
    <p:sldId id="260" r:id="rId4"/>
    <p:sldId id="261" r:id="rId5"/>
    <p:sldId id="262" r:id="rId6"/>
    <p:sldId id="263" r:id="rId7"/>
    <p:sldId id="264" r:id="rId8"/>
    <p:sldId id="265" r:id="rId9"/>
    <p:sldId id="266" r:id="rId10"/>
    <p:sldId id="267" r:id="rId11"/>
    <p:sldId id="268" r:id="rId12"/>
    <p:sldId id="272" r:id="rId13"/>
    <p:sldId id="269" r:id="rId14"/>
    <p:sldId id="270" r:id="rId15"/>
    <p:sldId id="271" r:id="rId16"/>
    <p:sldId id="273" r:id="rId17"/>
    <p:sldId id="274"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88" d="100"/>
          <a:sy n="88" d="100"/>
        </p:scale>
        <p:origin x="40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sl-SI" smtClean="0"/>
              <a:t>Uredite slog naslova matrice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smtClean="0"/>
              <a:t>Kliknite, da uredite slog podnaslova matrice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aslov in napis">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sl-SI" smtClean="0"/>
              <a:t>Uredite slog naslova matrice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4/28/2020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z napiso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sl-SI" smtClean="0"/>
              <a:t>Uredite slog naslova matrice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smtClean="0"/>
              <a:t>Uredite sloge besedila matrice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4/28/2020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rtica z ime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sl-SI" smtClean="0"/>
              <a:t>Uredite slog naslova matrice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4/28/2020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t kartice z imeno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sl-SI" smtClean="0"/>
              <a:t>Uredite slog naslova matrice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smtClean="0"/>
              <a:t>Uredite sloge besedila matrice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4/28/2020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Resnično ali neresničn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sl-SI" smtClean="0"/>
              <a:t>Uredite slog naslova matrice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smtClean="0"/>
              <a:t>Uredite sloge besedila matrice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4/28/2020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Vertical Text Placeholder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4/28/2020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sl-SI" smtClean="0"/>
              <a:t>Uredite slog naslova matrice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sl-SI" smtClean="0"/>
              <a:t>Uredite slog naslova matrice</a:t>
            </a:r>
            <a:endParaRPr lang="en-US" dirty="0"/>
          </a:p>
        </p:txBody>
      </p:sp>
      <p:sp>
        <p:nvSpPr>
          <p:cNvPr id="3" name="Content Placeholder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sl-SI" smtClean="0"/>
              <a:t>Uredite slog naslova matrice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4/28/2020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4/28/2020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l-SI" smtClean="0"/>
              <a:t>Uredite slog naslova matrice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4/28/2020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sl-SI" smtClean="0"/>
              <a:t>Uredite slog naslova matrice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4/28/2020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4/28/2020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sl-SI" smtClean="0"/>
              <a:t>Uredite slog naslova matrice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42A54C80-263E-416B-A8E0-580EDEADCBDC}" type="datetimeFigureOut">
              <a:rPr lang="en-US" dirty="0"/>
              <a:t>4/28/2020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sl-SI" smtClean="0"/>
              <a:t>Uredite slog naslova matrice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smtClean="0"/>
              <a:t>Kliknite ikono, če želite dodati sliko</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B61BEF0D-F0BB-DE4B-95CE-6DB70DBA9567}" type="datetimeFigureOut">
              <a:rPr lang="en-US" dirty="0"/>
              <a:pPr/>
              <a:t>4/28/2020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sl-SI" smtClean="0"/>
              <a:t>Uredite slog naslova matrice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4/28/2020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77335" y="278674"/>
            <a:ext cx="8596668" cy="3962400"/>
          </a:xfrm>
        </p:spPr>
        <p:txBody>
          <a:bodyPr>
            <a:noAutofit/>
          </a:bodyPr>
          <a:lstStyle/>
          <a:p>
            <a:pPr algn="ctr"/>
            <a:r>
              <a:rPr lang="sl-SI" sz="2800" b="1" dirty="0">
                <a:effectLst>
                  <a:outerShdw blurRad="38100" dist="38100" dir="2700000" algn="tl">
                    <a:srgbClr val="000000">
                      <a:alpha val="43137"/>
                    </a:srgbClr>
                  </a:outerShdw>
                </a:effectLst>
              </a:rPr>
              <a:t>NASVETI STARŠEM IN BODOČIM DIJAKOM PRI PRESTOPU IZ OSNOVNE V SREDNJO ŠOLO </a:t>
            </a:r>
            <a:br>
              <a:rPr lang="sl-SI" sz="2800" b="1" dirty="0">
                <a:effectLst>
                  <a:outerShdw blurRad="38100" dist="38100" dir="2700000" algn="tl">
                    <a:srgbClr val="000000">
                      <a:alpha val="43137"/>
                    </a:srgbClr>
                  </a:outerShdw>
                </a:effectLst>
              </a:rPr>
            </a:br>
            <a:r>
              <a:rPr lang="sl-SI" sz="2800" b="1" dirty="0">
                <a:effectLst>
                  <a:outerShdw blurRad="38100" dist="38100" dir="2700000" algn="tl">
                    <a:srgbClr val="000000">
                      <a:alpha val="43137"/>
                    </a:srgbClr>
                  </a:outerShdw>
                </a:effectLst>
              </a:rPr>
              <a:t>- NASVETI NA DALJAVO –</a:t>
            </a:r>
            <a:br>
              <a:rPr lang="sl-SI" sz="2800" b="1" dirty="0">
                <a:effectLst>
                  <a:outerShdw blurRad="38100" dist="38100" dir="2700000" algn="tl">
                    <a:srgbClr val="000000">
                      <a:alpha val="43137"/>
                    </a:srgbClr>
                  </a:outerShdw>
                </a:effectLst>
              </a:rPr>
            </a:br>
            <a:r>
              <a:rPr lang="sl-SI" sz="2800" b="1" dirty="0" smtClean="0">
                <a:effectLst>
                  <a:outerShdw blurRad="38100" dist="38100" dir="2700000" algn="tl">
                    <a:srgbClr val="000000">
                      <a:alpha val="43137"/>
                    </a:srgbClr>
                  </a:outerShdw>
                </a:effectLst>
              </a:rPr>
              <a:t>PRIPRAVA NA IZOBRAŽEVALNI PREHOD/</a:t>
            </a:r>
            <a:br>
              <a:rPr lang="sl-SI" sz="2800" b="1" dirty="0" smtClean="0">
                <a:effectLst>
                  <a:outerShdw blurRad="38100" dist="38100" dir="2700000" algn="tl">
                    <a:srgbClr val="000000">
                      <a:alpha val="43137"/>
                    </a:srgbClr>
                  </a:outerShdw>
                </a:effectLst>
              </a:rPr>
            </a:br>
            <a:r>
              <a:rPr lang="sl-SI" sz="2800" b="1" dirty="0">
                <a:effectLst>
                  <a:outerShdw blurRad="38100" dist="38100" dir="2700000" algn="tl">
                    <a:srgbClr val="000000">
                      <a:alpha val="43137"/>
                    </a:srgbClr>
                  </a:outerShdw>
                </a:effectLst>
              </a:rPr>
              <a:t>PRIMER TRANZICIJSKEGA PROGRAMA </a:t>
            </a:r>
            <a:br>
              <a:rPr lang="sl-SI" sz="2800" b="1" dirty="0">
                <a:effectLst>
                  <a:outerShdw blurRad="38100" dist="38100" dir="2700000" algn="tl">
                    <a:srgbClr val="000000">
                      <a:alpha val="43137"/>
                    </a:srgbClr>
                  </a:outerShdw>
                </a:effectLst>
              </a:rPr>
            </a:br>
            <a:r>
              <a:rPr lang="sl-SI" sz="2800" b="1" dirty="0">
                <a:effectLst>
                  <a:outerShdw blurRad="38100" dist="38100" dir="2700000" algn="tl">
                    <a:srgbClr val="000000">
                      <a:alpha val="43137"/>
                    </a:srgbClr>
                  </a:outerShdw>
                </a:effectLst>
              </a:rPr>
              <a:t/>
            </a:r>
            <a:br>
              <a:rPr lang="sl-SI" sz="2800" b="1" dirty="0">
                <a:effectLst>
                  <a:outerShdw blurRad="38100" dist="38100" dir="2700000" algn="tl">
                    <a:srgbClr val="000000">
                      <a:alpha val="43137"/>
                    </a:srgbClr>
                  </a:outerShdw>
                </a:effectLst>
              </a:rPr>
            </a:br>
            <a:r>
              <a:rPr lang="sl-SI" sz="3200" b="1" dirty="0" smtClean="0">
                <a:effectLst>
                  <a:outerShdw blurRad="38100" dist="38100" dir="2700000" algn="tl">
                    <a:srgbClr val="000000">
                      <a:alpha val="43137"/>
                    </a:srgbClr>
                  </a:outerShdw>
                </a:effectLst>
              </a:rPr>
              <a:t> </a:t>
            </a:r>
            <a:br>
              <a:rPr lang="sl-SI" sz="3200" b="1" dirty="0" smtClean="0">
                <a:effectLst>
                  <a:outerShdw blurRad="38100" dist="38100" dir="2700000" algn="tl">
                    <a:srgbClr val="000000">
                      <a:alpha val="43137"/>
                    </a:srgbClr>
                  </a:outerShdw>
                </a:effectLst>
              </a:rPr>
            </a:br>
            <a:r>
              <a:rPr lang="sl-SI" sz="3200" b="1" dirty="0" smtClean="0">
                <a:effectLst>
                  <a:outerShdw blurRad="38100" dist="38100" dir="2700000" algn="tl">
                    <a:srgbClr val="000000">
                      <a:alpha val="43137"/>
                    </a:srgbClr>
                  </a:outerShdw>
                </a:effectLst>
              </a:rPr>
              <a:t> -3.DEL-</a:t>
            </a:r>
            <a:r>
              <a:rPr lang="sl-SI" sz="3200" b="1" dirty="0">
                <a:effectLst>
                  <a:outerShdw blurRad="38100" dist="38100" dir="2700000" algn="tl">
                    <a:srgbClr val="000000">
                      <a:alpha val="43137"/>
                    </a:srgbClr>
                  </a:outerShdw>
                </a:effectLst>
              </a:rPr>
              <a:t/>
            </a:r>
            <a:br>
              <a:rPr lang="sl-SI" sz="3200" b="1" dirty="0">
                <a:effectLst>
                  <a:outerShdw blurRad="38100" dist="38100" dir="2700000" algn="tl">
                    <a:srgbClr val="000000">
                      <a:alpha val="43137"/>
                    </a:srgbClr>
                  </a:outerShdw>
                </a:effectLst>
              </a:rPr>
            </a:br>
            <a:endParaRPr lang="sl-SI" sz="3200" dirty="0"/>
          </a:p>
        </p:txBody>
      </p:sp>
      <p:sp>
        <p:nvSpPr>
          <p:cNvPr id="3" name="Označba mesta besedila 2"/>
          <p:cNvSpPr>
            <a:spLocks noGrp="1"/>
          </p:cNvSpPr>
          <p:nvPr>
            <p:ph type="body" idx="1"/>
          </p:nvPr>
        </p:nvSpPr>
        <p:spPr>
          <a:xfrm>
            <a:off x="677335" y="4013200"/>
            <a:ext cx="8596668" cy="1544762"/>
          </a:xfrm>
        </p:spPr>
        <p:txBody>
          <a:bodyPr/>
          <a:lstStyle/>
          <a:p>
            <a:pPr algn="r"/>
            <a:endParaRPr lang="sl-SI" dirty="0" smtClean="0">
              <a:solidFill>
                <a:schemeClr val="tx1"/>
              </a:solidFill>
            </a:endParaRPr>
          </a:p>
          <a:p>
            <a:pPr algn="r"/>
            <a:r>
              <a:rPr lang="sl-SI" dirty="0" smtClean="0">
                <a:solidFill>
                  <a:schemeClr val="tx1"/>
                </a:solidFill>
              </a:rPr>
              <a:t>Nataša </a:t>
            </a:r>
            <a:r>
              <a:rPr lang="sl-SI" dirty="0">
                <a:solidFill>
                  <a:schemeClr val="tx1"/>
                </a:solidFill>
              </a:rPr>
              <a:t>Jakše prof.</a:t>
            </a:r>
            <a:r>
              <a:rPr lang="sl-SI" dirty="0" err="1">
                <a:solidFill>
                  <a:schemeClr val="tx1"/>
                </a:solidFill>
              </a:rPr>
              <a:t>def</a:t>
            </a:r>
            <a:r>
              <a:rPr lang="sl-SI" dirty="0">
                <a:solidFill>
                  <a:schemeClr val="tx1"/>
                </a:solidFill>
              </a:rPr>
              <a:t>.,OŠ Dragotina Ketteja, Novo mesto</a:t>
            </a:r>
          </a:p>
          <a:p>
            <a:pPr algn="r"/>
            <a:r>
              <a:rPr lang="sl-SI" dirty="0">
                <a:solidFill>
                  <a:schemeClr val="tx1"/>
                </a:solidFill>
              </a:rPr>
              <a:t>spletna svetovalnica</a:t>
            </a:r>
          </a:p>
          <a:p>
            <a:endParaRPr lang="sl-SI" dirty="0"/>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727" y="5647745"/>
            <a:ext cx="7475220" cy="746760"/>
          </a:xfrm>
          <a:prstGeom prst="rect">
            <a:avLst/>
          </a:prstGeom>
        </p:spPr>
      </p:pic>
    </p:spTree>
    <p:extLst>
      <p:ext uri="{BB962C8B-B14F-4D97-AF65-F5344CB8AC3E}">
        <p14:creationId xmlns:p14="http://schemas.microsoft.com/office/powerpoint/2010/main" val="2431257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903757" y="539931"/>
            <a:ext cx="8596668" cy="1320800"/>
          </a:xfrm>
        </p:spPr>
        <p:txBody>
          <a:bodyPr/>
          <a:lstStyle/>
          <a:p>
            <a:r>
              <a:rPr lang="sl-SI" b="1" dirty="0">
                <a:effectLst>
                  <a:outerShdw blurRad="38100" dist="38100" dir="2700000" algn="tl">
                    <a:srgbClr val="000000">
                      <a:alpha val="43137"/>
                    </a:srgbClr>
                  </a:outerShdw>
                </a:effectLst>
              </a:rPr>
              <a:t>NAČRTOVANJE TRANZICIJSKEGA NAČRTA</a:t>
            </a:r>
            <a:endParaRPr lang="sl-SI" dirty="0"/>
          </a:p>
        </p:txBody>
      </p:sp>
      <p:sp>
        <p:nvSpPr>
          <p:cNvPr id="3" name="Označba mesta vsebine 2"/>
          <p:cNvSpPr>
            <a:spLocks noGrp="1"/>
          </p:cNvSpPr>
          <p:nvPr>
            <p:ph idx="1"/>
          </p:nvPr>
        </p:nvSpPr>
        <p:spPr/>
        <p:txBody>
          <a:bodyPr>
            <a:normAutofit fontScale="92500" lnSpcReduction="10000"/>
          </a:bodyPr>
          <a:lstStyle/>
          <a:p>
            <a:pPr>
              <a:buFont typeface="Wingdings" panose="05000000000000000000" pitchFamily="2" charset="2"/>
              <a:buChar char="v"/>
            </a:pPr>
            <a:r>
              <a:rPr lang="sl-SI" dirty="0" smtClean="0"/>
              <a:t>KAJ SO UČENČEVE ŽELJE IN SKRBI GLEDE PREHODA IN PRIHODNOSTI V  NOVI ŠOLI?</a:t>
            </a:r>
          </a:p>
          <a:p>
            <a:pPr>
              <a:buFont typeface="Wingdings" panose="05000000000000000000" pitchFamily="2" charset="2"/>
              <a:buChar char="v"/>
            </a:pPr>
            <a:r>
              <a:rPr lang="sl-SI" dirty="0" smtClean="0"/>
              <a:t>KAJ STARŠI PRIČAKUJEJO OD SVOJEGA OTROKA IN PREHODA NA SREDNJO ŠOLO?</a:t>
            </a:r>
          </a:p>
          <a:p>
            <a:pPr>
              <a:buFont typeface="Wingdings" panose="05000000000000000000" pitchFamily="2" charset="2"/>
              <a:buChar char="v"/>
            </a:pPr>
            <a:r>
              <a:rPr lang="sl-SI" dirty="0" smtClean="0"/>
              <a:t>KAJ IN KAKO LAHKO STARŠI PRIPSEVAJO K USPEŠNEMU PREHODU NA SREDNJO ŠOLO?</a:t>
            </a:r>
          </a:p>
          <a:p>
            <a:pPr>
              <a:buFont typeface="Wingdings" panose="05000000000000000000" pitchFamily="2" charset="2"/>
              <a:buChar char="v"/>
            </a:pPr>
            <a:r>
              <a:rPr lang="sl-SI" dirty="0" smtClean="0"/>
              <a:t>KAM SE LAHKO STARŠI OBRNEJO, KO NASTOPIJO UČNE TEŽAVE, KATERIM SAMI NISO KOS?</a:t>
            </a:r>
          </a:p>
          <a:p>
            <a:pPr>
              <a:buFont typeface="Wingdings" panose="05000000000000000000" pitchFamily="2" charset="2"/>
              <a:buChar char="v"/>
            </a:pPr>
            <a:r>
              <a:rPr lang="sl-SI" dirty="0" smtClean="0"/>
              <a:t>KAKŠNE SO UČENČEVE IZOBRAŽEVALNE POTREBE PO PREHODU?</a:t>
            </a:r>
          </a:p>
          <a:p>
            <a:pPr>
              <a:buFont typeface="Wingdings" panose="05000000000000000000" pitchFamily="2" charset="2"/>
              <a:buChar char="v"/>
            </a:pPr>
            <a:r>
              <a:rPr lang="sl-SI" dirty="0" smtClean="0"/>
              <a:t>KAJ SE Z VSTOPOM V SREDNJO ŠOLO ZA UČENCA SPREMENI? KATERE NOVE PRILAGODITVE POTREBUJE? NA KATERIH PODROČJIH POTREBUJE NAJVEČ VODENJA?</a:t>
            </a:r>
          </a:p>
          <a:p>
            <a:pPr>
              <a:buFont typeface="Wingdings" panose="05000000000000000000" pitchFamily="2" charset="2"/>
              <a:buChar char="v"/>
            </a:pPr>
            <a:r>
              <a:rPr lang="sl-SI" dirty="0" smtClean="0"/>
              <a:t>KAKO SE POVEZATI Z UČENČEVO IZBRANO SREDNJO ŠOLO GLEDE IZMENJAVE PODATKOV IN ORGANIZIRANJA USTREZNIH DEJAVNOSTI ZA LAJŠANJE PREHODA?</a:t>
            </a:r>
          </a:p>
          <a:p>
            <a:pPr>
              <a:buFont typeface="Wingdings" panose="05000000000000000000" pitchFamily="2" charset="2"/>
              <a:buChar char="v"/>
            </a:pPr>
            <a:r>
              <a:rPr lang="sl-SI" dirty="0" smtClean="0"/>
              <a:t>KATERI NOVI STROKOVNJAKI MORAJO BITI VPELJANI V PROCES NAČRTOVANJA TRANZICIJSKEGA PROGRAMA?</a:t>
            </a:r>
            <a:endParaRPr lang="sl-SI" dirty="0"/>
          </a:p>
          <a:p>
            <a:pPr>
              <a:buFont typeface="Wingdings" panose="05000000000000000000" pitchFamily="2" charset="2"/>
              <a:buChar char="v"/>
            </a:pPr>
            <a:endParaRPr lang="sl-SI" dirty="0" smtClean="0"/>
          </a:p>
          <a:p>
            <a:pPr>
              <a:buFont typeface="Wingdings" panose="05000000000000000000" pitchFamily="2" charset="2"/>
              <a:buChar char="v"/>
            </a:pPr>
            <a:endParaRPr lang="sl-SI" dirty="0"/>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727" y="6041362"/>
            <a:ext cx="7475220" cy="551026"/>
          </a:xfrm>
          <a:prstGeom prst="rect">
            <a:avLst/>
          </a:prstGeom>
        </p:spPr>
      </p:pic>
    </p:spTree>
    <p:extLst>
      <p:ext uri="{BB962C8B-B14F-4D97-AF65-F5344CB8AC3E}">
        <p14:creationId xmlns:p14="http://schemas.microsoft.com/office/powerpoint/2010/main" val="4035107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85416" y="609600"/>
            <a:ext cx="8596668" cy="1320800"/>
          </a:xfrm>
        </p:spPr>
        <p:txBody>
          <a:bodyPr/>
          <a:lstStyle/>
          <a:p>
            <a:r>
              <a:rPr lang="sl-SI" b="1" dirty="0">
                <a:effectLst>
                  <a:outerShdw blurRad="38100" dist="38100" dir="2700000" algn="tl">
                    <a:srgbClr val="000000">
                      <a:alpha val="43137"/>
                    </a:srgbClr>
                  </a:outerShdw>
                </a:effectLst>
              </a:rPr>
              <a:t>NAČRTOVANJE TRANZICIJSKEGA NAČRTA</a:t>
            </a:r>
            <a:endParaRPr lang="sl-SI" dirty="0"/>
          </a:p>
        </p:txBody>
      </p:sp>
      <p:sp>
        <p:nvSpPr>
          <p:cNvPr id="3" name="Označba mesta vsebine 2"/>
          <p:cNvSpPr>
            <a:spLocks noGrp="1"/>
          </p:cNvSpPr>
          <p:nvPr>
            <p:ph idx="1"/>
          </p:nvPr>
        </p:nvSpPr>
        <p:spPr/>
        <p:txBody>
          <a:bodyPr>
            <a:normAutofit/>
          </a:bodyPr>
          <a:lstStyle/>
          <a:p>
            <a:r>
              <a:rPr lang="sl-SI" sz="2400" dirty="0" smtClean="0"/>
              <a:t>USTVARJALCI PROGRAMA SKUPAJ Z UČENCEM POSKUŠAJO UGOTOVITI, KAJ SO NJEGOVE ŽELJE IN KAJ HOČE DOSEČI NA POSAMEZNIH PODROČJIH (ŠOLA, IZOBRAŽEVALNE VEŠČINE, DELOVNE NAVADE, SOCIALNA VKLJUČENOST, DRUŽINA IN PRIJATELJI, ZDRAVJE, SAMOPODOBA, PRIHODNOST). </a:t>
            </a:r>
          </a:p>
          <a:p>
            <a:r>
              <a:rPr lang="sl-SI" sz="2400" dirty="0" smtClean="0"/>
              <a:t>POSTAVITI MORAJO KRATKOROČNE IN DOLGOROČNE CILJE, ZADOLŽITI OSEBE, KI MU BODO PRI TEM POMAGALEIN DOLOČITI ČASOVNI OKVIR, DO KDAJ NAJ BI BILI TI CILJI DOSEŽENI. </a:t>
            </a:r>
            <a:r>
              <a:rPr lang="sl-SI" sz="1600" dirty="0" smtClean="0"/>
              <a:t>(NA NASLEDNJEM DIAPOZITIVU JE PRIMER T.N.).</a:t>
            </a:r>
            <a:endParaRPr lang="sl-SI" sz="1600" dirty="0"/>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727" y="6041362"/>
            <a:ext cx="7475220" cy="551026"/>
          </a:xfrm>
          <a:prstGeom prst="rect">
            <a:avLst/>
          </a:prstGeom>
        </p:spPr>
      </p:pic>
      <p:pic>
        <p:nvPicPr>
          <p:cNvPr id="3074" name="Picture 2" descr="Krški srednješolci spet preživeli v naravi (F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58706">
            <a:off x="8796159" y="632736"/>
            <a:ext cx="3016498" cy="2289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561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2">
            <a:extLst>
              <a:ext uri="{28A0092B-C50C-407E-A947-70E740481C1C}">
                <a14:useLocalDpi xmlns:a14="http://schemas.microsoft.com/office/drawing/2010/main" val="0"/>
              </a:ext>
            </a:extLst>
          </a:blip>
          <a:srcRect t="8622" b="14088"/>
          <a:stretch/>
        </p:blipFill>
        <p:spPr>
          <a:xfrm>
            <a:off x="1088571" y="383177"/>
            <a:ext cx="3770812" cy="2508070"/>
          </a:xfrm>
          <a:prstGeom prst="rect">
            <a:avLst/>
          </a:prstGeom>
        </p:spPr>
      </p:pic>
      <p:pic>
        <p:nvPicPr>
          <p:cNvPr id="3" name="Slika 2"/>
          <p:cNvPicPr>
            <a:picLocks noChangeAspect="1"/>
          </p:cNvPicPr>
          <p:nvPr/>
        </p:nvPicPr>
        <p:blipFill rotWithShape="1">
          <a:blip r:embed="rId3">
            <a:extLst>
              <a:ext uri="{28A0092B-C50C-407E-A947-70E740481C1C}">
                <a14:useLocalDpi xmlns:a14="http://schemas.microsoft.com/office/drawing/2010/main" val="0"/>
              </a:ext>
            </a:extLst>
          </a:blip>
          <a:srcRect l="-1069" t="17055" r="9976" b="21262"/>
          <a:stretch/>
        </p:blipFill>
        <p:spPr>
          <a:xfrm>
            <a:off x="5913119" y="322217"/>
            <a:ext cx="3866607" cy="2569030"/>
          </a:xfrm>
          <a:prstGeom prst="rect">
            <a:avLst/>
          </a:prstGeom>
        </p:spPr>
      </p:pic>
      <p:pic>
        <p:nvPicPr>
          <p:cNvPr id="4" name="Slika 3"/>
          <p:cNvPicPr>
            <a:picLocks noChangeAspect="1"/>
          </p:cNvPicPr>
          <p:nvPr/>
        </p:nvPicPr>
        <p:blipFill rotWithShape="1">
          <a:blip r:embed="rId4">
            <a:extLst>
              <a:ext uri="{28A0092B-C50C-407E-A947-70E740481C1C}">
                <a14:useLocalDpi xmlns:a14="http://schemas.microsoft.com/office/drawing/2010/main" val="0"/>
              </a:ext>
            </a:extLst>
          </a:blip>
          <a:srcRect l="2532" t="10683" r="-2532" b="5465"/>
          <a:stretch/>
        </p:blipFill>
        <p:spPr>
          <a:xfrm>
            <a:off x="2973977" y="3227257"/>
            <a:ext cx="4376057" cy="2516046"/>
          </a:xfrm>
          <a:prstGeom prst="rect">
            <a:avLst/>
          </a:prstGeom>
        </p:spPr>
      </p:pic>
      <p:pic>
        <p:nvPicPr>
          <p:cNvPr id="5" name="Slika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8727" y="6041362"/>
            <a:ext cx="7475220" cy="551026"/>
          </a:xfrm>
          <a:prstGeom prst="rect">
            <a:avLst/>
          </a:prstGeom>
        </p:spPr>
      </p:pic>
    </p:spTree>
    <p:extLst>
      <p:ext uri="{BB962C8B-B14F-4D97-AF65-F5344CB8AC3E}">
        <p14:creationId xmlns:p14="http://schemas.microsoft.com/office/powerpoint/2010/main" val="3183478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095345" y="691743"/>
            <a:ext cx="8596668" cy="1320800"/>
          </a:xfrm>
        </p:spPr>
        <p:txBody>
          <a:bodyPr/>
          <a:lstStyle/>
          <a:p>
            <a:r>
              <a:rPr lang="sl-SI" b="1" dirty="0" smtClean="0">
                <a:effectLst>
                  <a:outerShdw blurRad="38100" dist="38100" dir="2700000" algn="tl">
                    <a:srgbClr val="000000">
                      <a:alpha val="43137"/>
                    </a:srgbClr>
                  </a:outerShdw>
                </a:effectLst>
              </a:rPr>
              <a:t>PRIMER SPLOŠNEGA TRANZICIJSKEGA PROGRAMA</a:t>
            </a:r>
            <a:endParaRPr lang="sl-SI" b="1" dirty="0">
              <a:effectLst>
                <a:outerShdw blurRad="38100" dist="38100" dir="2700000" algn="tl">
                  <a:srgbClr val="000000">
                    <a:alpha val="43137"/>
                  </a:srgbClr>
                </a:outerShdw>
              </a:effectLst>
            </a:endParaRPr>
          </a:p>
        </p:txBody>
      </p:sp>
      <p:sp>
        <p:nvSpPr>
          <p:cNvPr id="3" name="Označba mesta vsebine 2"/>
          <p:cNvSpPr>
            <a:spLocks noGrp="1"/>
          </p:cNvSpPr>
          <p:nvPr>
            <p:ph idx="1"/>
          </p:nvPr>
        </p:nvSpPr>
        <p:spPr/>
        <p:txBody>
          <a:bodyPr>
            <a:normAutofit/>
          </a:bodyPr>
          <a:lstStyle/>
          <a:p>
            <a:r>
              <a:rPr lang="sl-SI" sz="2400" b="1" dirty="0" smtClean="0">
                <a:solidFill>
                  <a:schemeClr val="accent1"/>
                </a:solidFill>
                <a:effectLst>
                  <a:outerShdw blurRad="38100" dist="38100" dir="2700000" algn="tl">
                    <a:srgbClr val="000000">
                      <a:alpha val="43137"/>
                    </a:srgbClr>
                  </a:outerShdw>
                </a:effectLst>
              </a:rPr>
              <a:t>AVGUST: </a:t>
            </a:r>
            <a:r>
              <a:rPr lang="sl-SI" sz="2400" dirty="0" smtClean="0">
                <a:solidFill>
                  <a:schemeClr val="tx1"/>
                </a:solidFill>
              </a:rPr>
              <a:t>VSI BODOČI UČENCI IN NJIHOVI STARŠI SO VABLJENI NA SAMOSTOJEN OGLED ŠOLE. BODOČI UČENCI PO POŠTI DOBIJO POZDRAVNO PISMO URNIKE, PRIROČNIKE, ŠOLSKO PUBLIKACIJO. TIK PRED PRIČETKOM ŠOLE SE ORGANIZIRA „GENERALKA PRVEGA ŠOLSKEGA DNE“ – NAVIDEZEN PRIČETEK ŠOLSKEGA LETA, KO UČENCI PRIDEJO V ŠOLO, KOT BODO SICER PRIHAJALI (AVTOBUS, ORGANIZIRANI PREVOZ S SOŠOLCI, S KOLESOM, PEŠ. TAKO PREVERIJO KOLIKO ČASA POTREBUJEJO OD DOMA DO ŠOLE, KJE BO STAL AVTOBUS, KJE LAHKO PUŠČAJO KOLESA,….</a:t>
            </a:r>
            <a:endParaRPr lang="sl-SI" sz="2400" dirty="0">
              <a:solidFill>
                <a:schemeClr val="tx1"/>
              </a:solidFill>
            </a:endParaRPr>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727" y="6041362"/>
            <a:ext cx="7475220" cy="551026"/>
          </a:xfrm>
          <a:prstGeom prst="rect">
            <a:avLst/>
          </a:prstGeom>
        </p:spPr>
      </p:pic>
    </p:spTree>
    <p:extLst>
      <p:ext uri="{BB962C8B-B14F-4D97-AF65-F5344CB8AC3E}">
        <p14:creationId xmlns:p14="http://schemas.microsoft.com/office/powerpoint/2010/main" val="785153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effectLst>
                  <a:outerShdw blurRad="38100" dist="38100" dir="2700000" algn="tl">
                    <a:srgbClr val="000000">
                      <a:alpha val="43137"/>
                    </a:srgbClr>
                  </a:outerShdw>
                </a:effectLst>
              </a:rPr>
              <a:t>PRIMER SPLOŠNEGA TRANZICIJSKEGA PROGRAMA</a:t>
            </a:r>
            <a:endParaRPr lang="sl-SI" dirty="0"/>
          </a:p>
        </p:txBody>
      </p:sp>
      <p:sp>
        <p:nvSpPr>
          <p:cNvPr id="3" name="Označba mesta vsebine 2"/>
          <p:cNvSpPr>
            <a:spLocks noGrp="1"/>
          </p:cNvSpPr>
          <p:nvPr>
            <p:ph idx="1"/>
          </p:nvPr>
        </p:nvSpPr>
        <p:spPr/>
        <p:txBody>
          <a:bodyPr>
            <a:normAutofit fontScale="85000" lnSpcReduction="20000"/>
          </a:bodyPr>
          <a:lstStyle/>
          <a:p>
            <a:r>
              <a:rPr lang="sl-SI" sz="2600" b="1" dirty="0" smtClean="0">
                <a:solidFill>
                  <a:schemeClr val="accent1"/>
                </a:solidFill>
                <a:effectLst>
                  <a:outerShdw blurRad="38100" dist="38100" dir="2700000" algn="tl">
                    <a:srgbClr val="000000">
                      <a:alpha val="43137"/>
                    </a:srgbClr>
                  </a:outerShdw>
                </a:effectLst>
              </a:rPr>
              <a:t>SEPTEMBER:</a:t>
            </a:r>
            <a:r>
              <a:rPr lang="sl-SI" dirty="0" smtClean="0"/>
              <a:t> SVET ŠOLE PRIČNE S PRIPRAVAMI NA PREHOD, TAKO DA SE SPREJME ČASOVNI RAZPORED TRANZICIJSKEGA PROGRAMA.</a:t>
            </a:r>
          </a:p>
          <a:p>
            <a:r>
              <a:rPr lang="sl-SI" sz="2600" b="1" dirty="0" smtClean="0">
                <a:solidFill>
                  <a:schemeClr val="accent1"/>
                </a:solidFill>
                <a:effectLst>
                  <a:outerShdw blurRad="38100" dist="38100" dir="2700000" algn="tl">
                    <a:srgbClr val="000000">
                      <a:alpha val="43137"/>
                    </a:srgbClr>
                  </a:outerShdw>
                </a:effectLst>
              </a:rPr>
              <a:t>OKTOBER:</a:t>
            </a:r>
            <a:r>
              <a:rPr lang="sl-SI" dirty="0" smtClean="0"/>
              <a:t> UČITELJI 1. LETNIKA PREŽIVIJO DEL DELOVNEGA DNE V NJIM PREDHODNEM RAZREDU /DEJAVNOST SE NADALJUJE NOVEMBRA).</a:t>
            </a:r>
          </a:p>
          <a:p>
            <a:r>
              <a:rPr lang="sl-SI" sz="2600" b="1" dirty="0" smtClean="0">
                <a:solidFill>
                  <a:schemeClr val="accent1"/>
                </a:solidFill>
                <a:effectLst>
                  <a:outerShdw blurRad="38100" dist="38100" dir="2700000" algn="tl">
                    <a:srgbClr val="000000">
                      <a:alpha val="43137"/>
                    </a:srgbClr>
                  </a:outerShdw>
                </a:effectLst>
              </a:rPr>
              <a:t>JANUAR:</a:t>
            </a:r>
            <a:r>
              <a:rPr lang="sl-SI" dirty="0" smtClean="0"/>
              <a:t> STAREJŠI UČENCI/DIJAKI SO VABLJENI, DA SE PROSTOVOLJNO JAVIJO ZA SPREMLJEVALCE OB INFORMATIVNEM DNEVU. SPREJME SE KONČNI AKCIJSKI NAČRT ZA INFORMATIVNI DAN. </a:t>
            </a:r>
          </a:p>
          <a:p>
            <a:r>
              <a:rPr lang="sl-SI" sz="2800" b="1" dirty="0" smtClean="0">
                <a:solidFill>
                  <a:schemeClr val="accent1"/>
                </a:solidFill>
                <a:effectLst>
                  <a:outerShdw blurRad="38100" dist="38100" dir="2700000" algn="tl">
                    <a:srgbClr val="000000">
                      <a:alpha val="43137"/>
                    </a:srgbClr>
                  </a:outerShdw>
                </a:effectLst>
              </a:rPr>
              <a:t>FEBRUAR:</a:t>
            </a:r>
            <a:r>
              <a:rPr lang="sl-SI" sz="2800" dirty="0" smtClean="0">
                <a:solidFill>
                  <a:schemeClr val="accent1"/>
                </a:solidFill>
              </a:rPr>
              <a:t> </a:t>
            </a:r>
            <a:r>
              <a:rPr lang="sl-SI" dirty="0" smtClean="0"/>
              <a:t>POŠLJEJO SE VABILA STARŠEM BODOČIH UČENCEV/DIJAKOV ZA SKUPINSKE SESTANKE.</a:t>
            </a:r>
          </a:p>
          <a:p>
            <a:r>
              <a:rPr lang="sl-SI" sz="2800" b="1" dirty="0" smtClean="0">
                <a:solidFill>
                  <a:schemeClr val="accent1"/>
                </a:solidFill>
                <a:effectLst>
                  <a:outerShdw blurRad="38100" dist="38100" dir="2700000" algn="tl">
                    <a:srgbClr val="000000">
                      <a:alpha val="43137"/>
                    </a:srgbClr>
                  </a:outerShdw>
                </a:effectLst>
              </a:rPr>
              <a:t>MAREC:</a:t>
            </a:r>
            <a:r>
              <a:rPr lang="sl-SI" sz="2800" dirty="0" smtClean="0">
                <a:solidFill>
                  <a:schemeClr val="accent1"/>
                </a:solidFill>
              </a:rPr>
              <a:t> </a:t>
            </a:r>
            <a:r>
              <a:rPr lang="sl-SI" dirty="0" smtClean="0"/>
              <a:t>SOCIALNI IN SPECILANI PEDAGOG SE SESTANETA Z UČITELJI 1. LETNIKA, DA JIH SEZNANITA S POPULACIJO UČENCEV, KI PRIHAJA K NJIM, IN JIH OPOZORITA NA PRILAGODITVE IN POTREBE POSAMEZNEGA UČENCA. PRIČNEJO SE SESTANKI STARŠEV Z RAVNATELJEM ŠOLE, SOCIALNIM DELAVCEM IN ŠOLSKO SVETOVALNO SLUŽBO, KJER SE LAHKO STARŠI POZANIMAJO O IZOBRAŽEVALNEM PROGRAMU. POTEKAJO POGOVORNE URE Z UČENCI IN GOVORILNE URE S  STARŠI.</a:t>
            </a:r>
          </a:p>
          <a:p>
            <a:endParaRPr lang="sl-SI" dirty="0"/>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727" y="6041362"/>
            <a:ext cx="7475220" cy="551026"/>
          </a:xfrm>
          <a:prstGeom prst="rect">
            <a:avLst/>
          </a:prstGeom>
        </p:spPr>
      </p:pic>
      <p:pic>
        <p:nvPicPr>
          <p:cNvPr id="5" name="Slika 4" descr="Rezultat iskanja slik za dijaki s posebnimi potrebami"/>
          <p:cNvPicPr/>
          <p:nvPr/>
        </p:nvPicPr>
        <p:blipFill>
          <a:blip r:embed="rId3">
            <a:extLst>
              <a:ext uri="{28A0092B-C50C-407E-A947-70E740481C1C}">
                <a14:useLocalDpi xmlns:a14="http://schemas.microsoft.com/office/drawing/2010/main" val="0"/>
              </a:ext>
            </a:extLst>
          </a:blip>
          <a:srcRect/>
          <a:stretch>
            <a:fillRect/>
          </a:stretch>
        </p:blipFill>
        <p:spPr bwMode="auto">
          <a:xfrm>
            <a:off x="9161418" y="862148"/>
            <a:ext cx="2325188" cy="1619795"/>
          </a:xfrm>
          <a:prstGeom prst="rect">
            <a:avLst/>
          </a:prstGeom>
          <a:noFill/>
          <a:ln>
            <a:noFill/>
          </a:ln>
        </p:spPr>
      </p:pic>
    </p:spTree>
    <p:extLst>
      <p:ext uri="{BB962C8B-B14F-4D97-AF65-F5344CB8AC3E}">
        <p14:creationId xmlns:p14="http://schemas.microsoft.com/office/powerpoint/2010/main" val="4138797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effectLst>
                  <a:outerShdw blurRad="38100" dist="38100" dir="2700000" algn="tl">
                    <a:srgbClr val="000000">
                      <a:alpha val="43137"/>
                    </a:srgbClr>
                  </a:outerShdw>
                </a:effectLst>
              </a:rPr>
              <a:t>PRIMER SPLOŠNEGA TRANZICIJSKEGA PROGRAMA</a:t>
            </a:r>
            <a:endParaRPr lang="sl-SI" dirty="0"/>
          </a:p>
        </p:txBody>
      </p:sp>
      <p:sp>
        <p:nvSpPr>
          <p:cNvPr id="3" name="Označba mesta vsebine 2"/>
          <p:cNvSpPr>
            <a:spLocks noGrp="1"/>
          </p:cNvSpPr>
          <p:nvPr>
            <p:ph idx="1"/>
          </p:nvPr>
        </p:nvSpPr>
        <p:spPr/>
        <p:txBody>
          <a:bodyPr/>
          <a:lstStyle/>
          <a:p>
            <a:r>
              <a:rPr lang="sl-SI" sz="2400" b="1" dirty="0" smtClean="0">
                <a:solidFill>
                  <a:schemeClr val="accent1"/>
                </a:solidFill>
                <a:effectLst>
                  <a:outerShdw blurRad="38100" dist="38100" dir="2700000" algn="tl">
                    <a:srgbClr val="000000">
                      <a:alpha val="43137"/>
                    </a:srgbClr>
                  </a:outerShdw>
                </a:effectLst>
              </a:rPr>
              <a:t>MAJ:</a:t>
            </a:r>
            <a:r>
              <a:rPr lang="sl-SI" sz="2400" dirty="0" smtClean="0"/>
              <a:t> </a:t>
            </a:r>
            <a:r>
              <a:rPr lang="sl-SI" dirty="0" smtClean="0"/>
              <a:t>PREDSTAVNIKI SREDNJIH ŠOL OBIŠČEJO UČENCE DEVETIH RAZREDOV.</a:t>
            </a:r>
          </a:p>
          <a:p>
            <a:r>
              <a:rPr lang="sl-SI" sz="2400" b="1" dirty="0" smtClean="0">
                <a:solidFill>
                  <a:schemeClr val="accent1"/>
                </a:solidFill>
                <a:effectLst>
                  <a:outerShdw blurRad="38100" dist="38100" dir="2700000" algn="tl">
                    <a:srgbClr val="000000">
                      <a:alpha val="43137"/>
                    </a:srgbClr>
                  </a:outerShdw>
                </a:effectLst>
              </a:rPr>
              <a:t>JUNIJ:</a:t>
            </a:r>
            <a:r>
              <a:rPr lang="sl-SI" dirty="0" smtClean="0"/>
              <a:t> ZA UČENCE DEVETIH RAZREDOV SE PO SREDNJIH ŠOLAH ORGANIZIRA DAN „SPOZNAJMO ŠOLO“ . UČENCI VIŠJIH LETNIKOV JIH NA ZABAVEN NAČIN POPELJEJO PO CELOTNI ŠOLI, POKAŽEJO ZANIMIVOSTI, NOVOSTI IN ODGOVRAJAJO NA RAZNA VPRAŠANJA.</a:t>
            </a:r>
            <a:endParaRPr lang="sl-SI" dirty="0"/>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727" y="6041362"/>
            <a:ext cx="7475220" cy="551026"/>
          </a:xfrm>
          <a:prstGeom prst="rect">
            <a:avLst/>
          </a:prstGeom>
        </p:spPr>
      </p:pic>
      <p:pic>
        <p:nvPicPr>
          <p:cNvPr id="2050" name="Picture 2" descr="Srednješolci ne berejo, Marko Trobevšek, učitelj slovenščin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930" y="3692434"/>
            <a:ext cx="3389982" cy="2118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06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pPr algn="ctr"/>
            <a:r>
              <a:rPr lang="sl-SI" b="1" dirty="0">
                <a:effectLst>
                  <a:outerShdw blurRad="38100" dist="38100" dir="2700000" algn="tl">
                    <a:srgbClr val="000000">
                      <a:alpha val="43137"/>
                    </a:srgbClr>
                  </a:outerShdw>
                </a:effectLst>
              </a:rPr>
              <a:t>HVALA ZA VAŠO </a:t>
            </a:r>
            <a:r>
              <a:rPr lang="sl-SI" b="1" dirty="0" smtClean="0">
                <a:effectLst>
                  <a:outerShdw blurRad="38100" dist="38100" dir="2700000" algn="tl">
                    <a:srgbClr val="000000">
                      <a:alpha val="43137"/>
                    </a:srgbClr>
                  </a:outerShdw>
                </a:effectLst>
              </a:rPr>
              <a:t>POZORNOST</a:t>
            </a:r>
            <a:endParaRPr lang="sl-SI" dirty="0"/>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727" y="6041362"/>
            <a:ext cx="7475220" cy="551026"/>
          </a:xfrm>
          <a:prstGeom prst="rect">
            <a:avLst/>
          </a:prstGeom>
        </p:spPr>
      </p:pic>
      <p:pic>
        <p:nvPicPr>
          <p:cNvPr id="1026" name="Picture 2" descr="Rožice iz fimo mase – CUDV Draga - Mestna knjižnica Ljubljan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83400" y="1786119"/>
            <a:ext cx="3788408" cy="3613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45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effectLst>
                  <a:outerShdw blurRad="38100" dist="38100" dir="2700000" algn="tl">
                    <a:srgbClr val="000000">
                      <a:alpha val="43137"/>
                    </a:srgbClr>
                  </a:outerShdw>
                </a:effectLst>
              </a:rPr>
              <a:t>ZAKLJUČEK IN LITERATURA</a:t>
            </a:r>
            <a:endParaRPr lang="sl-SI" dirty="0"/>
          </a:p>
        </p:txBody>
      </p:sp>
      <p:sp>
        <p:nvSpPr>
          <p:cNvPr id="3" name="Označba mesta vsebine 2"/>
          <p:cNvSpPr>
            <a:spLocks noGrp="1"/>
          </p:cNvSpPr>
          <p:nvPr>
            <p:ph idx="1"/>
          </p:nvPr>
        </p:nvSpPr>
        <p:spPr/>
        <p:txBody>
          <a:bodyPr/>
          <a:lstStyle/>
          <a:p>
            <a:r>
              <a:rPr lang="sl-SI" b="1" dirty="0">
                <a:solidFill>
                  <a:schemeClr val="tx1"/>
                </a:solidFill>
                <a:effectLst>
                  <a:outerShdw blurRad="38100" dist="38100" dir="2700000" algn="tl">
                    <a:srgbClr val="000000">
                      <a:alpha val="43137"/>
                    </a:srgbClr>
                  </a:outerShdw>
                </a:effectLst>
              </a:rPr>
              <a:t>V NADALJEVANJU BOMO SLEDILI VSEM IZSLEDKOM, KI SO NANIZANI V DANAŠNJEM SPLETNEM SVETOVANJU. </a:t>
            </a:r>
          </a:p>
          <a:p>
            <a:r>
              <a:rPr lang="sl-SI" b="1" dirty="0">
                <a:solidFill>
                  <a:schemeClr val="tx1"/>
                </a:solidFill>
                <a:effectLst>
                  <a:outerShdw blurRad="38100" dist="38100" dir="2700000" algn="tl">
                    <a:srgbClr val="000000">
                      <a:alpha val="43137"/>
                    </a:srgbClr>
                  </a:outerShdw>
                </a:effectLst>
              </a:rPr>
              <a:t>PRIKAZANI BODO </a:t>
            </a:r>
            <a:r>
              <a:rPr lang="sl-SI" b="1" dirty="0" smtClean="0">
                <a:solidFill>
                  <a:schemeClr val="tx1"/>
                </a:solidFill>
                <a:effectLst>
                  <a:outerShdw blurRad="38100" dist="38100" dir="2700000" algn="tl">
                    <a:srgbClr val="000000">
                      <a:alpha val="43137"/>
                    </a:srgbClr>
                  </a:outerShdw>
                </a:effectLst>
              </a:rPr>
              <a:t>PRIMERI, KAKO SE V TRANZICIJSKI PREHOD VKLJUČUJEJO STROKOVNI DELAVCI NA SREDNJIH ŠOLAH . NEKAJ BESED BO TEKLO TUDI O IZBIRI  POKLICEV BODOČIH DIJAKOV S POSEBNIMI POTREBAMI (O MOŽNOSTIH IZBIRE V NOVEM MESTU).</a:t>
            </a:r>
          </a:p>
          <a:p>
            <a:r>
              <a:rPr lang="sl-SI" b="1" dirty="0" smtClean="0">
                <a:solidFill>
                  <a:schemeClr val="tx1"/>
                </a:solidFill>
                <a:effectLst>
                  <a:outerShdw blurRad="38100" dist="38100" dir="2700000" algn="tl">
                    <a:srgbClr val="000000">
                      <a:alpha val="43137"/>
                    </a:srgbClr>
                  </a:outerShdw>
                </a:effectLst>
              </a:rPr>
              <a:t>SREČNO </a:t>
            </a:r>
            <a:r>
              <a:rPr lang="sl-SI" b="1" dirty="0">
                <a:solidFill>
                  <a:schemeClr val="tx1"/>
                </a:solidFill>
                <a:effectLst>
                  <a:outerShdw blurRad="38100" dist="38100" dir="2700000" algn="tl">
                    <a:srgbClr val="000000">
                      <a:alpha val="43137"/>
                    </a:srgbClr>
                  </a:outerShdw>
                </a:effectLst>
              </a:rPr>
              <a:t>IN OSTANITE ZDRAVI</a:t>
            </a:r>
            <a:r>
              <a:rPr lang="sl-SI" b="1" dirty="0" smtClean="0">
                <a:solidFill>
                  <a:schemeClr val="tx1"/>
                </a:solidFill>
                <a:effectLst>
                  <a:outerShdw blurRad="38100" dist="38100" dir="2700000" algn="tl">
                    <a:srgbClr val="000000">
                      <a:alpha val="43137"/>
                    </a:srgbClr>
                  </a:outerShdw>
                </a:effectLst>
              </a:rPr>
              <a:t>.</a:t>
            </a:r>
          </a:p>
          <a:p>
            <a:endParaRPr lang="sl-SI" b="1" dirty="0">
              <a:solidFill>
                <a:schemeClr val="tx1"/>
              </a:solidFill>
              <a:effectLst>
                <a:outerShdw blurRad="38100" dist="38100" dir="2700000" algn="tl">
                  <a:srgbClr val="000000">
                    <a:alpha val="43137"/>
                  </a:srgbClr>
                </a:outerShdw>
              </a:effectLst>
            </a:endParaRPr>
          </a:p>
          <a:p>
            <a:pPr marL="0" indent="0">
              <a:buNone/>
            </a:pPr>
            <a:endParaRPr lang="sl-SI" b="1" dirty="0" smtClean="0">
              <a:solidFill>
                <a:schemeClr val="tx1"/>
              </a:solidFill>
              <a:effectLst>
                <a:outerShdw blurRad="38100" dist="38100" dir="2700000" algn="tl">
                  <a:srgbClr val="000000">
                    <a:alpha val="43137"/>
                  </a:srgbClr>
                </a:outerShdw>
              </a:effectLst>
            </a:endParaRPr>
          </a:p>
          <a:p>
            <a:r>
              <a:rPr lang="sl-SI" sz="1400" dirty="0" err="1" smtClean="0">
                <a:solidFill>
                  <a:schemeClr val="tx1"/>
                </a:solidFill>
              </a:rPr>
              <a:t>Brodnjak</a:t>
            </a:r>
            <a:r>
              <a:rPr lang="sl-SI" sz="1400" dirty="0" smtClean="0">
                <a:solidFill>
                  <a:schemeClr val="tx1"/>
                </a:solidFill>
              </a:rPr>
              <a:t>, S. (2012). Prehod mladostnikov s primanjkljaji na posameznih področjih učenja iz osnovne v srednjo šolo. Diplomsko delo. Str. 32-46.</a:t>
            </a:r>
          </a:p>
          <a:p>
            <a:endParaRPr lang="sl-SI" sz="1400" dirty="0">
              <a:solidFill>
                <a:schemeClr val="tx1"/>
              </a:solidFill>
            </a:endParaRPr>
          </a:p>
          <a:p>
            <a:endParaRPr lang="sl-SI" sz="1400" dirty="0"/>
          </a:p>
        </p:txBody>
      </p:sp>
      <p:pic>
        <p:nvPicPr>
          <p:cNvPr id="4" name="Slika 3" descr="😃"/>
          <p:cNvPicPr/>
          <p:nvPr/>
        </p:nvPicPr>
        <p:blipFill>
          <a:blip r:embed="rId2">
            <a:extLst>
              <a:ext uri="{28A0092B-C50C-407E-A947-70E740481C1C}">
                <a14:useLocalDpi xmlns:a14="http://schemas.microsoft.com/office/drawing/2010/main" val="0"/>
              </a:ext>
            </a:extLst>
          </a:blip>
          <a:srcRect/>
          <a:stretch>
            <a:fillRect/>
          </a:stretch>
        </p:blipFill>
        <p:spPr bwMode="auto">
          <a:xfrm>
            <a:off x="4408358" y="4100975"/>
            <a:ext cx="457200" cy="457200"/>
          </a:xfrm>
          <a:prstGeom prst="rect">
            <a:avLst/>
          </a:prstGeom>
          <a:noFill/>
          <a:ln>
            <a:noFill/>
          </a:ln>
        </p:spPr>
      </p:pic>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8727" y="6041362"/>
            <a:ext cx="7475220" cy="551026"/>
          </a:xfrm>
          <a:prstGeom prst="rect">
            <a:avLst/>
          </a:prstGeom>
        </p:spPr>
      </p:pic>
    </p:spTree>
    <p:extLst>
      <p:ext uri="{BB962C8B-B14F-4D97-AF65-F5344CB8AC3E}">
        <p14:creationId xmlns:p14="http://schemas.microsoft.com/office/powerpoint/2010/main" val="3213872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smtClean="0">
                <a:effectLst>
                  <a:outerShdw blurRad="38100" dist="38100" dir="2700000" algn="tl">
                    <a:srgbClr val="000000">
                      <a:alpha val="43137"/>
                    </a:srgbClr>
                  </a:outerShdw>
                </a:effectLst>
              </a:rPr>
              <a:t>PRIPRAVA NA IZOBRAŽEVALNI PREHOD</a:t>
            </a:r>
            <a:endParaRPr lang="sl-SI" b="1" dirty="0">
              <a:effectLst>
                <a:outerShdw blurRad="38100" dist="38100" dir="2700000" algn="tl">
                  <a:srgbClr val="000000">
                    <a:alpha val="43137"/>
                  </a:srgbClr>
                </a:outerShdw>
              </a:effectLst>
            </a:endParaRPr>
          </a:p>
        </p:txBody>
      </p:sp>
      <p:sp>
        <p:nvSpPr>
          <p:cNvPr id="3" name="Označba mesta vsebine 2"/>
          <p:cNvSpPr>
            <a:spLocks noGrp="1"/>
          </p:cNvSpPr>
          <p:nvPr>
            <p:ph idx="1"/>
          </p:nvPr>
        </p:nvSpPr>
        <p:spPr/>
        <p:txBody>
          <a:bodyPr>
            <a:normAutofit/>
          </a:bodyPr>
          <a:lstStyle/>
          <a:p>
            <a:r>
              <a:rPr lang="sl-SI" sz="2400" dirty="0" smtClean="0">
                <a:solidFill>
                  <a:schemeClr val="tx1"/>
                </a:solidFill>
              </a:rPr>
              <a:t>DA BI UČENCEM OMOGOČILI ČIM BOLJ USPEŠEN PREHOD NA VIŠJO RAVEN IZOBRAŽEVANJA, MORA VSAKA ŠOLA IMETI </a:t>
            </a:r>
            <a:r>
              <a:rPr lang="sl-SI" sz="2400" b="1" dirty="0" smtClean="0">
                <a:solidFill>
                  <a:schemeClr val="accent1"/>
                </a:solidFill>
                <a:effectLst>
                  <a:outerShdw blurRad="38100" dist="38100" dir="2700000" algn="tl">
                    <a:srgbClr val="000000">
                      <a:alpha val="43137"/>
                    </a:srgbClr>
                  </a:outerShdw>
                </a:effectLst>
              </a:rPr>
              <a:t>TRANZICIJSKI NAČRT OZIROMA PROGRAM.</a:t>
            </a:r>
          </a:p>
          <a:p>
            <a:r>
              <a:rPr lang="sl-SI" sz="2400" dirty="0" smtClean="0">
                <a:solidFill>
                  <a:schemeClr val="tx1"/>
                </a:solidFill>
              </a:rPr>
              <a:t>OSNOVA VSAKEGA TAKEGA PROGRAMA PA JE SODELOVANJE OBEH USTANOV IN NJIHOVEGA OSEBJA.</a:t>
            </a:r>
          </a:p>
          <a:p>
            <a:r>
              <a:rPr lang="sl-SI" sz="2400" dirty="0" smtClean="0">
                <a:solidFill>
                  <a:schemeClr val="tx1"/>
                </a:solidFill>
              </a:rPr>
              <a:t>GALTON, GRAY IN RUDDOCK (1999) SO POUDARILI, DA SE MORAJO ŠOLE PRI NAČRTOVANJU TRANZICIJSKEGA PROGRAMA OZIRATI NA NASLEDNJIH PET PODROČIJ:</a:t>
            </a:r>
            <a:endParaRPr lang="sl-SI" sz="2400" dirty="0">
              <a:solidFill>
                <a:schemeClr val="tx1"/>
              </a:solidFill>
            </a:endParaRPr>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727" y="5647745"/>
            <a:ext cx="7475220" cy="746760"/>
          </a:xfrm>
          <a:prstGeom prst="rect">
            <a:avLst/>
          </a:prstGeom>
        </p:spPr>
      </p:pic>
      <p:pic>
        <p:nvPicPr>
          <p:cNvPr id="5" name="Slika 4" descr="Rezultat iskanja slik za dijaki s posebnimi potrebami"/>
          <p:cNvPicPr/>
          <p:nvPr/>
        </p:nvPicPr>
        <p:blipFill>
          <a:blip r:embed="rId3">
            <a:extLst>
              <a:ext uri="{28A0092B-C50C-407E-A947-70E740481C1C}">
                <a14:useLocalDpi xmlns:a14="http://schemas.microsoft.com/office/drawing/2010/main" val="0"/>
              </a:ext>
            </a:extLst>
          </a:blip>
          <a:srcRect/>
          <a:stretch>
            <a:fillRect/>
          </a:stretch>
        </p:blipFill>
        <p:spPr bwMode="auto">
          <a:xfrm>
            <a:off x="7550330" y="1132114"/>
            <a:ext cx="4084321" cy="1028475"/>
          </a:xfrm>
          <a:prstGeom prst="rect">
            <a:avLst/>
          </a:prstGeom>
          <a:noFill/>
          <a:ln>
            <a:noFill/>
          </a:ln>
        </p:spPr>
      </p:pic>
    </p:spTree>
    <p:extLst>
      <p:ext uri="{BB962C8B-B14F-4D97-AF65-F5344CB8AC3E}">
        <p14:creationId xmlns:p14="http://schemas.microsoft.com/office/powerpoint/2010/main" val="3076828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77334" y="609600"/>
            <a:ext cx="8596668" cy="930296"/>
          </a:xfrm>
        </p:spPr>
        <p:txBody>
          <a:bodyPr/>
          <a:lstStyle/>
          <a:p>
            <a:r>
              <a:rPr lang="sl-SI" b="1" dirty="0">
                <a:effectLst>
                  <a:outerShdw blurRad="38100" dist="38100" dir="2700000" algn="tl">
                    <a:srgbClr val="000000">
                      <a:alpha val="43137"/>
                    </a:srgbClr>
                  </a:outerShdw>
                </a:effectLst>
              </a:rPr>
              <a:t>PRIPRAVA NA IZOBRAŽEVALNI PREHOD</a:t>
            </a:r>
            <a:endParaRPr lang="sl-SI" dirty="0"/>
          </a:p>
        </p:txBody>
      </p:sp>
      <p:sp>
        <p:nvSpPr>
          <p:cNvPr id="3" name="Označba mesta vsebine 2"/>
          <p:cNvSpPr>
            <a:spLocks noGrp="1"/>
          </p:cNvSpPr>
          <p:nvPr>
            <p:ph idx="1"/>
          </p:nvPr>
        </p:nvSpPr>
        <p:spPr>
          <a:xfrm>
            <a:off x="677334" y="1539896"/>
            <a:ext cx="8596668" cy="4103258"/>
          </a:xfrm>
        </p:spPr>
        <p:txBody>
          <a:bodyPr>
            <a:normAutofit/>
          </a:bodyPr>
          <a:lstStyle/>
          <a:p>
            <a:r>
              <a:rPr lang="sl-SI" sz="2400" b="1" dirty="0" smtClean="0">
                <a:solidFill>
                  <a:schemeClr val="accent1"/>
                </a:solidFill>
                <a:effectLst>
                  <a:outerShdw blurRad="38100" dist="38100" dir="2700000" algn="tl">
                    <a:srgbClr val="000000">
                      <a:alpha val="43137"/>
                    </a:srgbClr>
                  </a:outerShdw>
                </a:effectLst>
              </a:rPr>
              <a:t>ADMINISTRATIVNO PODROČJE: </a:t>
            </a:r>
            <a:r>
              <a:rPr lang="sl-SI" sz="2400" dirty="0" smtClean="0"/>
              <a:t>NANAŠAJO SE NA URADNE POVEZAVE IN IZMENJAVO INFORMACIJ MED ŠOLAMI, KIVSEBUJEJO SESTANKE UČITELJEV OBEH ŠOL, ODGOVORNIH ZA PREHOD UČENCEV, PODAJANJE INFORMACIJ, PRENOS PODATKOV NEKATERIH UČENCEV (PREDVSEM UČENCEV S PP).</a:t>
            </a:r>
          </a:p>
          <a:p>
            <a:r>
              <a:rPr lang="sl-SI" sz="2400" b="1" dirty="0" smtClean="0">
                <a:solidFill>
                  <a:schemeClr val="accent1"/>
                </a:solidFill>
                <a:effectLst>
                  <a:outerShdw blurRad="38100" dist="38100" dir="2700000" algn="tl">
                    <a:srgbClr val="000000">
                      <a:alpha val="43137"/>
                    </a:srgbClr>
                  </a:outerShdw>
                </a:effectLst>
              </a:rPr>
              <a:t>SOCIALNO PODROČJE: </a:t>
            </a:r>
            <a:r>
              <a:rPr lang="sl-SI" sz="2400" dirty="0" smtClean="0"/>
              <a:t>POTREBNO SE JE POZANIMATI O UČENČEVIH SOCIALNIH IN OSEBNIH POTREBAH IN TAKO ZMANJŠATI OZIROMA ODPRAVITI SKRBI IN BOJAZNI, KI SE POJAVIJO PRED VSTOPOM NA VIŠJO RAVEN IZOBRAŽEVANJA</a:t>
            </a:r>
            <a:endParaRPr lang="sl-SI" sz="2400" dirty="0"/>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727" y="5808617"/>
            <a:ext cx="7475220" cy="783771"/>
          </a:xfrm>
          <a:prstGeom prst="rect">
            <a:avLst/>
          </a:prstGeom>
        </p:spPr>
      </p:pic>
      <p:pic>
        <p:nvPicPr>
          <p:cNvPr id="5" name="Slika 4" descr="Rezultat iskanja slik za dijaki s posebnimi potrebami"/>
          <p:cNvPicPr/>
          <p:nvPr/>
        </p:nvPicPr>
        <p:blipFill>
          <a:blip r:embed="rId3">
            <a:extLst>
              <a:ext uri="{28A0092B-C50C-407E-A947-70E740481C1C}">
                <a14:useLocalDpi xmlns:a14="http://schemas.microsoft.com/office/drawing/2010/main" val="0"/>
              </a:ext>
            </a:extLst>
          </a:blip>
          <a:srcRect/>
          <a:stretch>
            <a:fillRect/>
          </a:stretch>
        </p:blipFill>
        <p:spPr bwMode="auto">
          <a:xfrm rot="18887021">
            <a:off x="9026608" y="1468282"/>
            <a:ext cx="2616532" cy="1425387"/>
          </a:xfrm>
          <a:prstGeom prst="rect">
            <a:avLst/>
          </a:prstGeom>
          <a:noFill/>
          <a:ln>
            <a:noFill/>
          </a:ln>
        </p:spPr>
      </p:pic>
    </p:spTree>
    <p:extLst>
      <p:ext uri="{BB962C8B-B14F-4D97-AF65-F5344CB8AC3E}">
        <p14:creationId xmlns:p14="http://schemas.microsoft.com/office/powerpoint/2010/main" val="3007681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effectLst>
                  <a:outerShdw blurRad="38100" dist="38100" dir="2700000" algn="tl">
                    <a:srgbClr val="000000">
                      <a:alpha val="43137"/>
                    </a:srgbClr>
                  </a:outerShdw>
                </a:effectLst>
              </a:rPr>
              <a:t>PRIPRAVA NA IZOBRAŽEVALNI PREHOD</a:t>
            </a:r>
            <a:endParaRPr lang="sl-SI" dirty="0"/>
          </a:p>
        </p:txBody>
      </p:sp>
      <p:sp>
        <p:nvSpPr>
          <p:cNvPr id="3" name="Označba mesta vsebine 2"/>
          <p:cNvSpPr>
            <a:spLocks noGrp="1"/>
          </p:cNvSpPr>
          <p:nvPr>
            <p:ph idx="1"/>
          </p:nvPr>
        </p:nvSpPr>
        <p:spPr>
          <a:xfrm>
            <a:off x="677334" y="1541418"/>
            <a:ext cx="8596668" cy="4267200"/>
          </a:xfrm>
        </p:spPr>
        <p:txBody>
          <a:bodyPr>
            <a:normAutofit/>
          </a:bodyPr>
          <a:lstStyle/>
          <a:p>
            <a:r>
              <a:rPr lang="sl-SI" sz="2400" b="1" dirty="0" smtClean="0">
                <a:solidFill>
                  <a:schemeClr val="accent1"/>
                </a:solidFill>
                <a:effectLst>
                  <a:outerShdw blurRad="38100" dist="38100" dir="2700000" algn="tl">
                    <a:srgbClr val="000000">
                      <a:alpha val="43137"/>
                    </a:srgbClr>
                  </a:outerShdw>
                </a:effectLst>
              </a:rPr>
              <a:t>UČNI NAČRT: </a:t>
            </a:r>
            <a:r>
              <a:rPr lang="sl-SI" sz="2400" dirty="0" smtClean="0">
                <a:solidFill>
                  <a:schemeClr val="tx1"/>
                </a:solidFill>
              </a:rPr>
              <a:t>UČITELJI OBEH RAVNI IZOBRAŽEVANJA SI IZMENJAJO INFORMACIJE IN NAČRTE O UČNI SNOVI, KI SO JO OBDELALI IN KI BO OBDELANA NA KONCU ENE IN NA ZAČETKU DRUGE STOPNJE.</a:t>
            </a:r>
          </a:p>
          <a:p>
            <a:r>
              <a:rPr lang="sl-SI" sz="2400" b="1" dirty="0" smtClean="0">
                <a:solidFill>
                  <a:schemeClr val="accent1"/>
                </a:solidFill>
                <a:effectLst>
                  <a:outerShdw blurRad="38100" dist="38100" dir="2700000" algn="tl">
                    <a:srgbClr val="000000">
                      <a:alpha val="43137"/>
                    </a:srgbClr>
                  </a:outerShdw>
                </a:effectLst>
              </a:rPr>
              <a:t>PEDAGOŠKO PODROČJE: </a:t>
            </a:r>
            <a:r>
              <a:rPr lang="sl-SI" sz="2400" dirty="0" smtClean="0">
                <a:solidFill>
                  <a:schemeClr val="tx1"/>
                </a:solidFill>
              </a:rPr>
              <a:t>UČITELJI OBEH RAVNIIZOBRAŽEVANJA PRIDEJO DO ENAKIH ZAKLJUČKOGLEDE USPEŠNIH NAČINOV POUČEVANJA, NA SESTANKIH PA SI PODAJO LASTNE NAČINE POUČEVANJA, KI NAJBOLJE USPEVAJO PRI DOLOČENIH UČENCIH. IN TAKO ZMANJŠAJO MOŽNOST, DA BI UČENCEM NA PREHODU PADLA UČNA USPEŠNOST.</a:t>
            </a:r>
          </a:p>
          <a:p>
            <a:endParaRPr lang="sl-SI" sz="2400" b="1" dirty="0">
              <a:solidFill>
                <a:schemeClr val="accent1"/>
              </a:solidFill>
              <a:effectLst>
                <a:outerShdw blurRad="38100" dist="38100" dir="2700000" algn="tl">
                  <a:srgbClr val="000000">
                    <a:alpha val="43137"/>
                  </a:srgbClr>
                </a:outerShdw>
              </a:effectLst>
            </a:endParaRPr>
          </a:p>
        </p:txBody>
      </p:sp>
      <p:pic>
        <p:nvPicPr>
          <p:cNvPr id="5" name="Slika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727" y="5808617"/>
            <a:ext cx="7475220" cy="783771"/>
          </a:xfrm>
          <a:prstGeom prst="rect">
            <a:avLst/>
          </a:prstGeom>
        </p:spPr>
      </p:pic>
      <p:pic>
        <p:nvPicPr>
          <p:cNvPr id="5122" name="Picture 2" descr="9. a na OŠ FA: Nadarjeni učenc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2192" y="1166950"/>
            <a:ext cx="3023054" cy="3781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184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effectLst>
                  <a:outerShdw blurRad="38100" dist="38100" dir="2700000" algn="tl">
                    <a:srgbClr val="000000">
                      <a:alpha val="43137"/>
                    </a:srgbClr>
                  </a:outerShdw>
                </a:effectLst>
              </a:rPr>
              <a:t>PRIPRAVA NA IZOBRAŽEVALNI PREHOD</a:t>
            </a:r>
            <a:endParaRPr lang="sl-SI" dirty="0"/>
          </a:p>
        </p:txBody>
      </p:sp>
      <p:sp>
        <p:nvSpPr>
          <p:cNvPr id="3" name="Označba mesta vsebine 2"/>
          <p:cNvSpPr>
            <a:spLocks noGrp="1"/>
          </p:cNvSpPr>
          <p:nvPr>
            <p:ph idx="1"/>
          </p:nvPr>
        </p:nvSpPr>
        <p:spPr/>
        <p:txBody>
          <a:bodyPr>
            <a:normAutofit fontScale="92500" lnSpcReduction="20000"/>
          </a:bodyPr>
          <a:lstStyle/>
          <a:p>
            <a:r>
              <a:rPr lang="sl-SI" sz="2400" b="1" dirty="0" smtClean="0">
                <a:solidFill>
                  <a:schemeClr val="accent1"/>
                </a:solidFill>
                <a:effectLst>
                  <a:outerShdw blurRad="38100" dist="38100" dir="2700000" algn="tl">
                    <a:srgbClr val="000000">
                      <a:alpha val="43137"/>
                    </a:srgbClr>
                  </a:outerShdw>
                </a:effectLst>
              </a:rPr>
              <a:t>UPRAVLJANJE Z ZNANJEM: </a:t>
            </a:r>
            <a:r>
              <a:rPr lang="sl-SI" sz="2400" dirty="0" smtClean="0"/>
              <a:t>UČENCE SPODBUJAJO, DA SE PRIPRAVIJO NA VIŠJO RAVEN IZOBRAŽEVANJA IN ZA TO RAZVIJEJO SAMOSTOJNE VEŠČINE. UČENCE JE POTREBNO NAUČITI SE UČITI IN DOSEGATI DOBRE REZULTATE S SPOSOBNOSTMI, KI JIH PREMOREJO, JIM OKREPITI SAMOZAVEST, DA BODO ZNALI ODKRITI LASTNE UČNE POTREBE IN JIH MOTIVIRATI ZA UČENJE V NOVEM OKOLJU.</a:t>
            </a:r>
          </a:p>
          <a:p>
            <a:r>
              <a:rPr lang="sl-SI" sz="2400" b="1" dirty="0" smtClean="0">
                <a:solidFill>
                  <a:schemeClr val="accent1"/>
                </a:solidFill>
                <a:effectLst>
                  <a:outerShdw blurRad="38100" dist="38100" dir="2700000" algn="tl">
                    <a:srgbClr val="000000">
                      <a:alpha val="43137"/>
                    </a:srgbClr>
                  </a:outerShdw>
                </a:effectLst>
              </a:rPr>
              <a:t>USPEŠNI TRANZICIJSKI PROGRAMI ZAPOLNJUJEJO VRZELI V OBSEGU INFORMACIJ, KI SO POSREDOVANE TAKO UČENCEM KOT NJIHOVIM STARŠEM. POSKUŠAJO NAMREČ V NAJVEČJI MERI INFORMIRATI UČENCE O IZOBRAŽEVALNIH, SOCIALNIH IN ORGANIZACIJSKIH PODROBNOSTIH TER RAZLIKAH MED IZOBRAŽEVALNIMA USTANOVAMA (MIZELLE, 1999).</a:t>
            </a:r>
            <a:endParaRPr lang="sl-SI" sz="2400" b="1" dirty="0">
              <a:solidFill>
                <a:schemeClr val="accent1"/>
              </a:solidFill>
              <a:effectLst>
                <a:outerShdw blurRad="38100" dist="38100" dir="2700000" algn="tl">
                  <a:srgbClr val="000000">
                    <a:alpha val="43137"/>
                  </a:srgbClr>
                </a:outerShdw>
              </a:effectLst>
            </a:endParaRPr>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727" y="5913120"/>
            <a:ext cx="7475220" cy="679268"/>
          </a:xfrm>
          <a:prstGeom prst="rect">
            <a:avLst/>
          </a:prstGeom>
        </p:spPr>
      </p:pic>
    </p:spTree>
    <p:extLst>
      <p:ext uri="{BB962C8B-B14F-4D97-AF65-F5344CB8AC3E}">
        <p14:creationId xmlns:p14="http://schemas.microsoft.com/office/powerpoint/2010/main" val="434406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smtClean="0">
                <a:effectLst>
                  <a:outerShdw blurRad="38100" dist="38100" dir="2700000" algn="tl">
                    <a:srgbClr val="000000">
                      <a:alpha val="43137"/>
                    </a:srgbClr>
                  </a:outerShdw>
                </a:effectLst>
              </a:rPr>
              <a:t>STRATEGIJE ZA USPEŠNEJŠI</a:t>
            </a:r>
            <a:br>
              <a:rPr lang="sl-SI" b="1" dirty="0" smtClean="0">
                <a:effectLst>
                  <a:outerShdw blurRad="38100" dist="38100" dir="2700000" algn="tl">
                    <a:srgbClr val="000000">
                      <a:alpha val="43137"/>
                    </a:srgbClr>
                  </a:outerShdw>
                </a:effectLst>
              </a:rPr>
            </a:br>
            <a:r>
              <a:rPr lang="sl-SI" b="1" dirty="0" smtClean="0">
                <a:effectLst>
                  <a:outerShdw blurRad="38100" dist="38100" dir="2700000" algn="tl">
                    <a:srgbClr val="000000">
                      <a:alpha val="43137"/>
                    </a:srgbClr>
                  </a:outerShdw>
                </a:effectLst>
              </a:rPr>
              <a:t>IZOBRAŽEVALNI PREHOD</a:t>
            </a:r>
            <a:endParaRPr lang="sl-SI" b="1" dirty="0">
              <a:effectLst>
                <a:outerShdw blurRad="38100" dist="38100" dir="2700000" algn="tl">
                  <a:srgbClr val="000000">
                    <a:alpha val="43137"/>
                  </a:srgbClr>
                </a:outerShdw>
              </a:effectLst>
            </a:endParaRPr>
          </a:p>
        </p:txBody>
      </p:sp>
      <p:sp>
        <p:nvSpPr>
          <p:cNvPr id="3" name="Označba mesta vsebine 2"/>
          <p:cNvSpPr>
            <a:spLocks noGrp="1"/>
          </p:cNvSpPr>
          <p:nvPr>
            <p:ph idx="1"/>
          </p:nvPr>
        </p:nvSpPr>
        <p:spPr/>
        <p:txBody>
          <a:bodyPr>
            <a:normAutofit fontScale="92500"/>
          </a:bodyPr>
          <a:lstStyle/>
          <a:p>
            <a:r>
              <a:rPr lang="sl-SI" sz="2400" b="1" dirty="0" smtClean="0">
                <a:solidFill>
                  <a:schemeClr val="accent1"/>
                </a:solidFill>
                <a:effectLst>
                  <a:outerShdw blurRad="38100" dist="38100" dir="2700000" algn="tl">
                    <a:srgbClr val="000000">
                      <a:alpha val="43137"/>
                    </a:srgbClr>
                  </a:outerShdw>
                </a:effectLst>
              </a:rPr>
              <a:t>SO DEJAVNOSTI, KI UČENCEM POMAGAJO USPEŠNO PRESTOPITI V DRUGO RAVEN IZOBRAŽEVANJA. STRATEGIJE USTVARIJO POZITIVNO ŠOLSKO VZDUŠJE, KJER UČENCI PRIDOBIJO OBČUTEK PRIPADNOSTI.</a:t>
            </a:r>
          </a:p>
          <a:p>
            <a:pPr marL="0" indent="0">
              <a:buNone/>
            </a:pPr>
            <a:r>
              <a:rPr lang="sl-SI" sz="2400" b="1" u="sng" dirty="0" smtClean="0">
                <a:solidFill>
                  <a:schemeClr val="accent1"/>
                </a:solidFill>
                <a:effectLst>
                  <a:outerShdw blurRad="38100" dist="38100" dir="2700000" algn="tl">
                    <a:srgbClr val="000000">
                      <a:alpha val="43137"/>
                    </a:srgbClr>
                  </a:outerShdw>
                </a:effectLst>
              </a:rPr>
              <a:t>A) STROKOVNI TIM ZA IZOBRAŽEVALNI PREHOD,</a:t>
            </a:r>
          </a:p>
          <a:p>
            <a:pPr marL="0" indent="0">
              <a:buNone/>
            </a:pPr>
            <a:r>
              <a:rPr lang="sl-SI" sz="2400" dirty="0" smtClean="0">
                <a:solidFill>
                  <a:schemeClr val="tx1"/>
                </a:solidFill>
              </a:rPr>
              <a:t>DA JE TIM LAH, O USPEŠEN, MORA IMETI: SKUPNO VIZIJO, BITI PREDAN UČENCEM IN NJIHOVI DOBROBITI, USTVARJATI UGODNO ŠOLSKO KLIMO, SKRBETI ZA UČENČEVO EMOCIONALNO IN AKADEMSKO STABILNOST, SPODBUJATI STARŠEVSKO PARTNERSTVO IN POSTAVITI VISOKA PRIČAKOVANJA ZA VSE UČENCE. </a:t>
            </a:r>
            <a:endParaRPr lang="sl-SI" sz="2400" dirty="0">
              <a:solidFill>
                <a:schemeClr val="tx1"/>
              </a:solidFill>
            </a:endParaRPr>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727" y="6041362"/>
            <a:ext cx="7475220" cy="551026"/>
          </a:xfrm>
          <a:prstGeom prst="rect">
            <a:avLst/>
          </a:prstGeom>
        </p:spPr>
      </p:pic>
      <p:pic>
        <p:nvPicPr>
          <p:cNvPr id="4098" name="Picture 2" descr="Nadarjeni učenci – OŠ Janka Glazerja Ruš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64504">
            <a:off x="9473747" y="742269"/>
            <a:ext cx="2095500" cy="2181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120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effectLst>
                  <a:outerShdw blurRad="38100" dist="38100" dir="2700000" algn="tl">
                    <a:srgbClr val="000000">
                      <a:alpha val="43137"/>
                    </a:srgbClr>
                  </a:outerShdw>
                </a:effectLst>
              </a:rPr>
              <a:t>STRATEGIJE ZA USPEŠNEJŠI</a:t>
            </a:r>
            <a:br>
              <a:rPr lang="sl-SI" b="1" dirty="0">
                <a:effectLst>
                  <a:outerShdw blurRad="38100" dist="38100" dir="2700000" algn="tl">
                    <a:srgbClr val="000000">
                      <a:alpha val="43137"/>
                    </a:srgbClr>
                  </a:outerShdw>
                </a:effectLst>
              </a:rPr>
            </a:br>
            <a:r>
              <a:rPr lang="sl-SI" b="1" dirty="0">
                <a:effectLst>
                  <a:outerShdw blurRad="38100" dist="38100" dir="2700000" algn="tl">
                    <a:srgbClr val="000000">
                      <a:alpha val="43137"/>
                    </a:srgbClr>
                  </a:outerShdw>
                </a:effectLst>
              </a:rPr>
              <a:t>IZOBRAŽEVALNI PREHOD</a:t>
            </a:r>
            <a:endParaRPr lang="sl-SI" dirty="0"/>
          </a:p>
        </p:txBody>
      </p:sp>
      <p:sp>
        <p:nvSpPr>
          <p:cNvPr id="3" name="Označba mesta vsebine 2"/>
          <p:cNvSpPr>
            <a:spLocks noGrp="1"/>
          </p:cNvSpPr>
          <p:nvPr>
            <p:ph idx="1"/>
          </p:nvPr>
        </p:nvSpPr>
        <p:spPr/>
        <p:txBody>
          <a:bodyPr>
            <a:normAutofit fontScale="92500"/>
          </a:bodyPr>
          <a:lstStyle/>
          <a:p>
            <a:pPr marL="0" indent="0">
              <a:buNone/>
            </a:pPr>
            <a:r>
              <a:rPr lang="sl-SI" sz="2400" b="1" u="sng" dirty="0" smtClean="0">
                <a:solidFill>
                  <a:schemeClr val="accent1"/>
                </a:solidFill>
                <a:effectLst>
                  <a:outerShdw blurRad="38100" dist="38100" dir="2700000" algn="tl">
                    <a:srgbClr val="000000">
                      <a:alpha val="43137"/>
                    </a:srgbClr>
                  </a:outerShdw>
                </a:effectLst>
              </a:rPr>
              <a:t>B) TRANZITNA MAPA </a:t>
            </a:r>
          </a:p>
          <a:p>
            <a:pPr marL="0" indent="0">
              <a:buNone/>
            </a:pPr>
            <a:r>
              <a:rPr lang="sl-SI" sz="2400" dirty="0" smtClean="0">
                <a:solidFill>
                  <a:schemeClr val="tx1"/>
                </a:solidFill>
              </a:rPr>
              <a:t>JE ŠOLSKI DOKUMENT VELIKOSTI A3, V KATEREM SO NA KRATKO STRNJENI NAJPOMEMBNEJŠI PODATKI O UČENCU, KI PREHAJA V VIŠJI RAZRED. JE REZULTAT TIMSKEGA DELA STROKOVNJAKOV, KI DELAJO Z UČENCEM. PREDSTAVLJA DOPOLNILO K INDIVIDUALIZIRANEMU UČNEMU NAČRTU, KI JE HKRATI STRNJENA OBLIKA LE-TEGA.</a:t>
            </a:r>
          </a:p>
          <a:p>
            <a:pPr marL="0" indent="0">
              <a:buNone/>
            </a:pPr>
            <a:r>
              <a:rPr lang="sl-SI" sz="2400" dirty="0" smtClean="0">
                <a:solidFill>
                  <a:schemeClr val="tx1"/>
                </a:solidFill>
              </a:rPr>
              <a:t>TRANZITNA MAPA VSEBUJE OSEBNE PODATKE UČENCA, NAŠTETE STROKOVNJAKE, KI MU POMAGAJO, TRANZICJSKI NAČRT IN TIM, KI MU POMAGA PRI PREHODU NA VIŠJO IZOBRAŽEVALNO RAVEN.</a:t>
            </a:r>
          </a:p>
          <a:p>
            <a:pPr marL="0" indent="0">
              <a:buNone/>
            </a:pPr>
            <a:endParaRPr lang="sl-SI" sz="2400" dirty="0">
              <a:solidFill>
                <a:schemeClr val="tx1"/>
              </a:solidFill>
            </a:endParaRPr>
          </a:p>
          <a:p>
            <a:endParaRPr lang="sl-SI" dirty="0"/>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727" y="6041362"/>
            <a:ext cx="7475220" cy="551026"/>
          </a:xfrm>
          <a:prstGeom prst="rect">
            <a:avLst/>
          </a:prstGeom>
        </p:spPr>
      </p:pic>
      <p:pic>
        <p:nvPicPr>
          <p:cNvPr id="5" name="Picture 2" descr="Nadarjeni učenci – OŠ Janka Glazerja Ruš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75612">
            <a:off x="9473747" y="742269"/>
            <a:ext cx="2095500" cy="2181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556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smtClean="0">
                <a:effectLst>
                  <a:outerShdw blurRad="38100" dist="38100" dir="2700000" algn="tl">
                    <a:srgbClr val="000000">
                      <a:alpha val="43137"/>
                    </a:srgbClr>
                  </a:outerShdw>
                </a:effectLst>
              </a:rPr>
              <a:t>TRANZICIJSKI NAČRT</a:t>
            </a:r>
            <a:endParaRPr lang="sl-SI" b="1" dirty="0">
              <a:effectLst>
                <a:outerShdw blurRad="38100" dist="38100" dir="2700000" algn="tl">
                  <a:srgbClr val="000000">
                    <a:alpha val="43137"/>
                  </a:srgbClr>
                </a:outerShdw>
              </a:effectLst>
            </a:endParaRPr>
          </a:p>
        </p:txBody>
      </p:sp>
      <p:sp>
        <p:nvSpPr>
          <p:cNvPr id="3" name="Označba mesta vsebine 2"/>
          <p:cNvSpPr>
            <a:spLocks noGrp="1"/>
          </p:cNvSpPr>
          <p:nvPr>
            <p:ph idx="1"/>
          </p:nvPr>
        </p:nvSpPr>
        <p:spPr/>
        <p:txBody>
          <a:bodyPr>
            <a:normAutofit/>
          </a:bodyPr>
          <a:lstStyle/>
          <a:p>
            <a:r>
              <a:rPr lang="sl-SI" sz="2400" dirty="0" smtClean="0"/>
              <a:t>NAJPOMEMBNEJŠI DEL TRANZICIJSKE MAPE JE TRANZICIJSKI NAČRT.CILJ TRANZICIJSKEGA NAČRTA JE PONOVNO PREUČITI VSESPLOŠNO STANJE UČENCA IN NA PODLAGI ZBRANIH PODATKOV ORGANIZIRATI USTREZNE DEJAVNOSTI, KI MU BODO OLAJŠALE PREHOD V SREDNJO ŠOLO. </a:t>
            </a:r>
          </a:p>
          <a:p>
            <a:r>
              <a:rPr lang="sl-SI" sz="2400" dirty="0" smtClean="0"/>
              <a:t>TRANZICIJSKI NAČRT NAJ BI BIL USTVARJEN Z UČENCEM IN ZA UČENCA, S POUDARKOM NA PODROČJIH, KJER POTREBUJE POMOČ. KO SO ŠIBKA PODORČJA ODKRITA, SE ZA NJIH NAČRTUJEJO USTREZNE DEJAVNOSTI OZ. STRATEGIJE.</a:t>
            </a:r>
            <a:endParaRPr lang="sl-SI" sz="2400" dirty="0"/>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727" y="6041362"/>
            <a:ext cx="7475220" cy="551026"/>
          </a:xfrm>
          <a:prstGeom prst="rect">
            <a:avLst/>
          </a:prstGeom>
        </p:spPr>
      </p:pic>
      <p:pic>
        <p:nvPicPr>
          <p:cNvPr id="6146" name="Picture 2" descr="UČENCI – Osnovna šola dr. Slavka Gru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4306" y="907732"/>
            <a:ext cx="1628775" cy="2809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310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smtClean="0">
                <a:effectLst>
                  <a:outerShdw blurRad="38100" dist="38100" dir="2700000" algn="tl">
                    <a:srgbClr val="000000">
                      <a:alpha val="43137"/>
                    </a:srgbClr>
                  </a:outerShdw>
                </a:effectLst>
              </a:rPr>
              <a:t>NAČRTOVANJE TRANZICIJSKEGA NAČRTA</a:t>
            </a:r>
            <a:endParaRPr lang="sl-SI" b="1" dirty="0">
              <a:effectLst>
                <a:outerShdw blurRad="38100" dist="38100" dir="2700000" algn="tl">
                  <a:srgbClr val="000000">
                    <a:alpha val="43137"/>
                  </a:srgbClr>
                </a:outerShdw>
              </a:effectLst>
            </a:endParaRPr>
          </a:p>
        </p:txBody>
      </p:sp>
      <p:sp>
        <p:nvSpPr>
          <p:cNvPr id="3" name="Označba mesta vsebine 2"/>
          <p:cNvSpPr>
            <a:spLocks noGrp="1"/>
          </p:cNvSpPr>
          <p:nvPr>
            <p:ph idx="1"/>
          </p:nvPr>
        </p:nvSpPr>
        <p:spPr/>
        <p:txBody>
          <a:bodyPr>
            <a:normAutofit fontScale="92500" lnSpcReduction="20000"/>
          </a:bodyPr>
          <a:lstStyle/>
          <a:p>
            <a:r>
              <a:rPr lang="sl-SI" sz="2400" dirty="0" smtClean="0"/>
              <a:t>PRI OBLIKOVANJU TRANZICIJSKEGA NAČRTA SE MORAJO ODGOVORNI OSREDOTOČITI NA NASLEDNJA VPRAŠANJA:</a:t>
            </a:r>
          </a:p>
          <a:p>
            <a:pPr>
              <a:buFont typeface="Wingdings" panose="05000000000000000000" pitchFamily="2" charset="2"/>
              <a:buChar char="v"/>
            </a:pPr>
            <a:r>
              <a:rPr lang="sl-SI" sz="2400" dirty="0" smtClean="0"/>
              <a:t>KATERE INFORMACIJE ŠE POTREBUJE UČENEC, DA BO LAHKO SAMOSTOJNO IN ODGOVORNO SPREJEMAL NADALJNJE ODLOČITVE?</a:t>
            </a:r>
          </a:p>
          <a:p>
            <a:pPr>
              <a:buFont typeface="Wingdings" panose="05000000000000000000" pitchFamily="2" charset="2"/>
              <a:buChar char="v"/>
            </a:pPr>
            <a:r>
              <a:rPr lang="sl-SI" sz="2400" dirty="0" smtClean="0"/>
              <a:t>KDO SO ODGOVORNE OSEBE, NA KATERE SE LAHKO V NOVI IZOBRAŽEVALNI USTANOVI UČENEC OBRNE, KO BO POTREBOVAL POMOČ IN NASVET? ALI UČENEC SPLOH HOČE TAKE VRSTE POMOČI?</a:t>
            </a:r>
          </a:p>
          <a:p>
            <a:pPr>
              <a:buFont typeface="Wingdings" panose="05000000000000000000" pitchFamily="2" charset="2"/>
              <a:buChar char="v"/>
            </a:pPr>
            <a:r>
              <a:rPr lang="sl-SI" sz="2400" dirty="0" smtClean="0"/>
              <a:t>KAKO BI LAHKO PRI UČENCU SPODBUDILI INTERES ZA LASTEN TRANZICIJSKI PROGRAM IN LASTNO PRIHODNOST, KAJ UČENEC LAHKO PRISPEVA K NAČRTOVANJU PROGRAMA?</a:t>
            </a:r>
          </a:p>
          <a:p>
            <a:pPr>
              <a:buFont typeface="Wingdings" panose="05000000000000000000" pitchFamily="2" charset="2"/>
              <a:buChar char="v"/>
            </a:pPr>
            <a:endParaRPr lang="sl-SI" sz="2400" dirty="0" smtClean="0"/>
          </a:p>
          <a:p>
            <a:pPr>
              <a:buFont typeface="Wingdings" panose="05000000000000000000" pitchFamily="2" charset="2"/>
              <a:buChar char="v"/>
            </a:pPr>
            <a:endParaRPr lang="sl-SI" sz="2400" dirty="0"/>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727" y="6041362"/>
            <a:ext cx="7475220" cy="551026"/>
          </a:xfrm>
          <a:prstGeom prst="rect">
            <a:avLst/>
          </a:prstGeom>
        </p:spPr>
      </p:pic>
    </p:spTree>
    <p:extLst>
      <p:ext uri="{BB962C8B-B14F-4D97-AF65-F5344CB8AC3E}">
        <p14:creationId xmlns:p14="http://schemas.microsoft.com/office/powerpoint/2010/main" val="3305042673"/>
      </p:ext>
    </p:extLst>
  </p:cSld>
  <p:clrMapOvr>
    <a:masterClrMapping/>
  </p:clrMapOvr>
</p:sld>
</file>

<file path=ppt/theme/theme1.xml><?xml version="1.0" encoding="utf-8"?>
<a:theme xmlns:a="http://schemas.openxmlformats.org/drawingml/2006/main" name="Gladko">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207</TotalTime>
  <Words>1290</Words>
  <Application>Microsoft Office PowerPoint</Application>
  <PresentationFormat>Širokozaslonsko</PresentationFormat>
  <Paragraphs>64</Paragraphs>
  <Slides>17</Slides>
  <Notes>0</Notes>
  <HiddenSlides>0</HiddenSlides>
  <MMClips>0</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17</vt:i4>
      </vt:variant>
    </vt:vector>
  </HeadingPairs>
  <TitlesOfParts>
    <vt:vector size="22" baseType="lpstr">
      <vt:lpstr>Arial</vt:lpstr>
      <vt:lpstr>Trebuchet MS</vt:lpstr>
      <vt:lpstr>Wingdings</vt:lpstr>
      <vt:lpstr>Wingdings 3</vt:lpstr>
      <vt:lpstr>Gladko</vt:lpstr>
      <vt:lpstr>NASVETI STARŠEM IN BODOČIM DIJAKOM PRI PRESTOPU IZ OSNOVNE V SREDNJO ŠOLO  - NASVETI NA DALJAVO – PRIPRAVA NA IZOBRAŽEVALNI PREHOD/ PRIMER TRANZICIJSKEGA PROGRAMA      -3.DEL- </vt:lpstr>
      <vt:lpstr>PRIPRAVA NA IZOBRAŽEVALNI PREHOD</vt:lpstr>
      <vt:lpstr>PRIPRAVA NA IZOBRAŽEVALNI PREHOD</vt:lpstr>
      <vt:lpstr>PRIPRAVA NA IZOBRAŽEVALNI PREHOD</vt:lpstr>
      <vt:lpstr>PRIPRAVA NA IZOBRAŽEVALNI PREHOD</vt:lpstr>
      <vt:lpstr>STRATEGIJE ZA USPEŠNEJŠI IZOBRAŽEVALNI PREHOD</vt:lpstr>
      <vt:lpstr>STRATEGIJE ZA USPEŠNEJŠI IZOBRAŽEVALNI PREHOD</vt:lpstr>
      <vt:lpstr>TRANZICIJSKI NAČRT</vt:lpstr>
      <vt:lpstr>NAČRTOVANJE TRANZICIJSKEGA NAČRTA</vt:lpstr>
      <vt:lpstr>NAČRTOVANJE TRANZICIJSKEGA NAČRTA</vt:lpstr>
      <vt:lpstr>NAČRTOVANJE TRANZICIJSKEGA NAČRTA</vt:lpstr>
      <vt:lpstr>PowerPointova predstavitev</vt:lpstr>
      <vt:lpstr>PRIMER SPLOŠNEGA TRANZICIJSKEGA PROGRAMA</vt:lpstr>
      <vt:lpstr>PRIMER SPLOŠNEGA TRANZICIJSKEGA PROGRAMA</vt:lpstr>
      <vt:lpstr>PRIMER SPLOŠNEGA TRANZICIJSKEGA PROGRAMA</vt:lpstr>
      <vt:lpstr>HVALA ZA VAŠO POZORNOST</vt:lpstr>
      <vt:lpstr>ZAKLJUČEK IN LITERATURA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NASVETI STARŠEM IN BODOČIM DIJAKOM PRI PRESTOPU IZ OSNOVNE V SREDNJO ŠOLO  - NASVETI NA DALJAVO – PRIMER TRANZICIJSKEGA PROGRAMA / PRIPRAVA NA IZOBRAŽEVALNI PREHOD TER VKLJUČITEV UČITELJEV V TA PROCES -2.DEL-</dc:title>
  <dc:creator>Uporabnik sistema Windows</dc:creator>
  <cp:lastModifiedBy>Uporabnik sistema Windows</cp:lastModifiedBy>
  <cp:revision>22</cp:revision>
  <dcterms:created xsi:type="dcterms:W3CDTF">2020-04-28T13:18:59Z</dcterms:created>
  <dcterms:modified xsi:type="dcterms:W3CDTF">2020-04-28T16:46:14Z</dcterms:modified>
</cp:coreProperties>
</file>