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5" r:id="rId14"/>
    <p:sldId id="273"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A90E9A-2E33-480A-AAB4-FB5BC105F36C}"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sl-SI"/>
        </a:p>
      </dgm:t>
    </dgm:pt>
    <dgm:pt modelId="{9341CEF5-56C2-4B57-96F3-17EE406BF06E}">
      <dgm:prSet phldrT="[besedilo]"/>
      <dgm:spPr/>
      <dgm:t>
        <a:bodyPr/>
        <a:lstStyle/>
        <a:p>
          <a:r>
            <a:rPr lang="sl-SI" dirty="0" smtClean="0"/>
            <a:t>REEDUKACIJA: pomeni vzpodbujanje in razvijanje procesov in funkcij </a:t>
          </a:r>
          <a:endParaRPr lang="sl-SI" dirty="0"/>
        </a:p>
      </dgm:t>
    </dgm:pt>
    <dgm:pt modelId="{252C8F10-6D67-4624-84F8-6C4195FFB37B}" type="parTrans" cxnId="{D41F1DC7-1707-4060-8A84-46D7497B90A3}">
      <dgm:prSet/>
      <dgm:spPr/>
      <dgm:t>
        <a:bodyPr/>
        <a:lstStyle/>
        <a:p>
          <a:endParaRPr lang="sl-SI"/>
        </a:p>
      </dgm:t>
    </dgm:pt>
    <dgm:pt modelId="{577662FC-5614-4AAE-9286-51526DA2BCFB}" type="sibTrans" cxnId="{D41F1DC7-1707-4060-8A84-46D7497B90A3}">
      <dgm:prSet/>
      <dgm:spPr/>
      <dgm:t>
        <a:bodyPr/>
        <a:lstStyle/>
        <a:p>
          <a:endParaRPr lang="sl-SI"/>
        </a:p>
      </dgm:t>
    </dgm:pt>
    <dgm:pt modelId="{FC3AC511-4F21-44C6-AEE3-AB95E625616A}">
      <dgm:prSet phldrT="[besedilo]"/>
      <dgm:spPr/>
      <dgm:t>
        <a:bodyPr/>
        <a:lstStyle/>
        <a:p>
          <a:r>
            <a:rPr lang="sl-SI" dirty="0" smtClean="0"/>
            <a:t>KOMPENZACIJA:  pomeni naučiti določene funkcije, procese, naloge, ki jih posameznik zaradi ovir  ni mogel opravljati</a:t>
          </a:r>
          <a:endParaRPr lang="sl-SI" dirty="0"/>
        </a:p>
      </dgm:t>
    </dgm:pt>
    <dgm:pt modelId="{BA19A500-49FA-47FB-9EF5-0F4574DEC091}" type="sibTrans" cxnId="{BF2D034F-B450-4C13-A1F5-007C5A7C9658}">
      <dgm:prSet/>
      <dgm:spPr/>
      <dgm:t>
        <a:bodyPr/>
        <a:lstStyle/>
        <a:p>
          <a:endParaRPr lang="sl-SI"/>
        </a:p>
      </dgm:t>
    </dgm:pt>
    <dgm:pt modelId="{19764129-E348-44D0-A1A3-A481B97885B7}" type="parTrans" cxnId="{BF2D034F-B450-4C13-A1F5-007C5A7C9658}">
      <dgm:prSet/>
      <dgm:spPr/>
      <dgm:t>
        <a:bodyPr/>
        <a:lstStyle/>
        <a:p>
          <a:endParaRPr lang="sl-SI"/>
        </a:p>
      </dgm:t>
    </dgm:pt>
    <dgm:pt modelId="{63A2033D-DB1E-40CD-92CF-F47F39D2CCAA}">
      <dgm:prSet/>
      <dgm:spPr/>
      <dgm:t>
        <a:bodyPr/>
        <a:lstStyle/>
        <a:p>
          <a:r>
            <a:rPr lang="sl-SI" dirty="0" smtClean="0"/>
            <a:t>DIDAKTIČNE FUNKCIJE </a:t>
          </a:r>
        </a:p>
        <a:p>
          <a:r>
            <a:rPr lang="sl-SI" dirty="0" smtClean="0"/>
            <a:t>dodatne strokovne pomoči pomenijo zagotavljanje pomoči pri učenju</a:t>
          </a:r>
          <a:endParaRPr lang="sl-SI" dirty="0"/>
        </a:p>
      </dgm:t>
    </dgm:pt>
    <dgm:pt modelId="{FD45FD4B-79EF-44D6-A915-2220B3F0AE9C}" type="parTrans" cxnId="{7AF5EC25-0CE9-449B-A70A-F2CB192A02C0}">
      <dgm:prSet/>
      <dgm:spPr/>
      <dgm:t>
        <a:bodyPr/>
        <a:lstStyle/>
        <a:p>
          <a:endParaRPr lang="sl-SI"/>
        </a:p>
      </dgm:t>
    </dgm:pt>
    <dgm:pt modelId="{41D188B2-3962-4F10-AADB-F67F8FCABD79}" type="sibTrans" cxnId="{7AF5EC25-0CE9-449B-A70A-F2CB192A02C0}">
      <dgm:prSet/>
      <dgm:spPr/>
      <dgm:t>
        <a:bodyPr/>
        <a:lstStyle/>
        <a:p>
          <a:endParaRPr lang="sl-SI"/>
        </a:p>
      </dgm:t>
    </dgm:pt>
    <dgm:pt modelId="{9AC86BDA-C2C6-47AA-9BE7-4A6AF43F37A6}">
      <dgm:prSet/>
      <dgm:spPr/>
      <dgm:t>
        <a:bodyPr/>
        <a:lstStyle/>
        <a:p>
          <a:r>
            <a:rPr lang="sl-SI" smtClean="0"/>
            <a:t>REHABILITACIJA: pomeni pripraviti otroka s PP, da bo zmogel sprejeti samega sebe v svoji realnosti in živeti s svojimi ovirami in omejitvami</a:t>
          </a:r>
          <a:endParaRPr lang="sl-SI" dirty="0"/>
        </a:p>
      </dgm:t>
    </dgm:pt>
    <dgm:pt modelId="{9E53EE2C-041A-449E-8D15-DC2F84C266B0}" type="parTrans" cxnId="{F39AD783-F6A7-4A8B-BD02-30497F4AC1DC}">
      <dgm:prSet/>
      <dgm:spPr/>
      <dgm:t>
        <a:bodyPr/>
        <a:lstStyle/>
        <a:p>
          <a:endParaRPr lang="sl-SI"/>
        </a:p>
      </dgm:t>
    </dgm:pt>
    <dgm:pt modelId="{9374D680-A336-411B-B4A4-BCC891855E9D}" type="sibTrans" cxnId="{F39AD783-F6A7-4A8B-BD02-30497F4AC1DC}">
      <dgm:prSet/>
      <dgm:spPr/>
      <dgm:t>
        <a:bodyPr/>
        <a:lstStyle/>
        <a:p>
          <a:endParaRPr lang="sl-SI"/>
        </a:p>
      </dgm:t>
    </dgm:pt>
    <dgm:pt modelId="{B3EF9B20-F9C5-4C2B-89D0-B33F413D654F}" type="pres">
      <dgm:prSet presAssocID="{96A90E9A-2E33-480A-AAB4-FB5BC105F36C}" presName="cycleMatrixDiagram" presStyleCnt="0">
        <dgm:presLayoutVars>
          <dgm:chMax val="1"/>
          <dgm:dir/>
          <dgm:animLvl val="lvl"/>
          <dgm:resizeHandles val="exact"/>
        </dgm:presLayoutVars>
      </dgm:prSet>
      <dgm:spPr/>
      <dgm:t>
        <a:bodyPr/>
        <a:lstStyle/>
        <a:p>
          <a:endParaRPr lang="sl-SI"/>
        </a:p>
      </dgm:t>
    </dgm:pt>
    <dgm:pt modelId="{D0D36DF7-0A9C-45F8-8EB7-FFF00FF443E1}" type="pres">
      <dgm:prSet presAssocID="{96A90E9A-2E33-480A-AAB4-FB5BC105F36C}" presName="children" presStyleCnt="0"/>
      <dgm:spPr/>
      <dgm:t>
        <a:bodyPr/>
        <a:lstStyle/>
        <a:p>
          <a:endParaRPr lang="sl-SI"/>
        </a:p>
      </dgm:t>
    </dgm:pt>
    <dgm:pt modelId="{E11F9744-5975-43E5-B007-D6719BFDFE08}" type="pres">
      <dgm:prSet presAssocID="{96A90E9A-2E33-480A-AAB4-FB5BC105F36C}" presName="childPlaceholder" presStyleCnt="0"/>
      <dgm:spPr/>
      <dgm:t>
        <a:bodyPr/>
        <a:lstStyle/>
        <a:p>
          <a:endParaRPr lang="sl-SI"/>
        </a:p>
      </dgm:t>
    </dgm:pt>
    <dgm:pt modelId="{9D4F6501-5A57-43AC-875F-09D9A7B1547B}" type="pres">
      <dgm:prSet presAssocID="{96A90E9A-2E33-480A-AAB4-FB5BC105F36C}" presName="circle" presStyleCnt="0"/>
      <dgm:spPr/>
      <dgm:t>
        <a:bodyPr/>
        <a:lstStyle/>
        <a:p>
          <a:endParaRPr lang="sl-SI"/>
        </a:p>
      </dgm:t>
    </dgm:pt>
    <dgm:pt modelId="{EB6C11BF-509C-48D8-9B1B-BF6FD59369C4}" type="pres">
      <dgm:prSet presAssocID="{96A90E9A-2E33-480A-AAB4-FB5BC105F36C}" presName="quadrant1" presStyleLbl="node1" presStyleIdx="0" presStyleCnt="4">
        <dgm:presLayoutVars>
          <dgm:chMax val="1"/>
          <dgm:bulletEnabled val="1"/>
        </dgm:presLayoutVars>
      </dgm:prSet>
      <dgm:spPr/>
      <dgm:t>
        <a:bodyPr/>
        <a:lstStyle/>
        <a:p>
          <a:endParaRPr lang="sl-SI"/>
        </a:p>
      </dgm:t>
    </dgm:pt>
    <dgm:pt modelId="{E1D1E219-5615-4F73-ADBE-E15C7AB09A79}" type="pres">
      <dgm:prSet presAssocID="{96A90E9A-2E33-480A-AAB4-FB5BC105F36C}" presName="quadrant2" presStyleLbl="node1" presStyleIdx="1" presStyleCnt="4">
        <dgm:presLayoutVars>
          <dgm:chMax val="1"/>
          <dgm:bulletEnabled val="1"/>
        </dgm:presLayoutVars>
      </dgm:prSet>
      <dgm:spPr/>
      <dgm:t>
        <a:bodyPr/>
        <a:lstStyle/>
        <a:p>
          <a:endParaRPr lang="sl-SI"/>
        </a:p>
      </dgm:t>
    </dgm:pt>
    <dgm:pt modelId="{73876BDB-9C6B-44F1-921F-5137B6AC5CA4}" type="pres">
      <dgm:prSet presAssocID="{96A90E9A-2E33-480A-AAB4-FB5BC105F36C}" presName="quadrant3" presStyleLbl="node1" presStyleIdx="2" presStyleCnt="4">
        <dgm:presLayoutVars>
          <dgm:chMax val="1"/>
          <dgm:bulletEnabled val="1"/>
        </dgm:presLayoutVars>
      </dgm:prSet>
      <dgm:spPr/>
      <dgm:t>
        <a:bodyPr/>
        <a:lstStyle/>
        <a:p>
          <a:endParaRPr lang="sl-SI"/>
        </a:p>
      </dgm:t>
    </dgm:pt>
    <dgm:pt modelId="{79A4BC09-4A9F-4100-B87A-6F79C2C4BFB0}" type="pres">
      <dgm:prSet presAssocID="{96A90E9A-2E33-480A-AAB4-FB5BC105F36C}" presName="quadrant4" presStyleLbl="node1" presStyleIdx="3" presStyleCnt="4">
        <dgm:presLayoutVars>
          <dgm:chMax val="1"/>
          <dgm:bulletEnabled val="1"/>
        </dgm:presLayoutVars>
      </dgm:prSet>
      <dgm:spPr/>
      <dgm:t>
        <a:bodyPr/>
        <a:lstStyle/>
        <a:p>
          <a:endParaRPr lang="sl-SI"/>
        </a:p>
      </dgm:t>
    </dgm:pt>
    <dgm:pt modelId="{EB9BABD4-B0DE-459A-9968-2C51E01897C9}" type="pres">
      <dgm:prSet presAssocID="{96A90E9A-2E33-480A-AAB4-FB5BC105F36C}" presName="quadrantPlaceholder" presStyleCnt="0"/>
      <dgm:spPr/>
      <dgm:t>
        <a:bodyPr/>
        <a:lstStyle/>
        <a:p>
          <a:endParaRPr lang="sl-SI"/>
        </a:p>
      </dgm:t>
    </dgm:pt>
    <dgm:pt modelId="{8542BFCB-F7B4-4B8E-947A-4829EFFD1A75}" type="pres">
      <dgm:prSet presAssocID="{96A90E9A-2E33-480A-AAB4-FB5BC105F36C}" presName="center1" presStyleLbl="fgShp" presStyleIdx="0" presStyleCnt="2"/>
      <dgm:spPr/>
      <dgm:t>
        <a:bodyPr/>
        <a:lstStyle/>
        <a:p>
          <a:endParaRPr lang="sl-SI"/>
        </a:p>
      </dgm:t>
    </dgm:pt>
    <dgm:pt modelId="{AC75C995-02BF-4616-8373-433913CBB996}" type="pres">
      <dgm:prSet presAssocID="{96A90E9A-2E33-480A-AAB4-FB5BC105F36C}" presName="center2" presStyleLbl="fgShp" presStyleIdx="1" presStyleCnt="2"/>
      <dgm:spPr/>
      <dgm:t>
        <a:bodyPr/>
        <a:lstStyle/>
        <a:p>
          <a:endParaRPr lang="sl-SI"/>
        </a:p>
      </dgm:t>
    </dgm:pt>
  </dgm:ptLst>
  <dgm:cxnLst>
    <dgm:cxn modelId="{C4E0F483-1E7B-4DA8-907F-2CFD489AF6BF}" type="presOf" srcId="{9341CEF5-56C2-4B57-96F3-17EE406BF06E}" destId="{EB6C11BF-509C-48D8-9B1B-BF6FD59369C4}" srcOrd="0" destOrd="0" presId="urn:microsoft.com/office/officeart/2005/8/layout/cycle4"/>
    <dgm:cxn modelId="{F39AD783-F6A7-4A8B-BD02-30497F4AC1DC}" srcId="{96A90E9A-2E33-480A-AAB4-FB5BC105F36C}" destId="{9AC86BDA-C2C6-47AA-9BE7-4A6AF43F37A6}" srcOrd="3" destOrd="0" parTransId="{9E53EE2C-041A-449E-8D15-DC2F84C266B0}" sibTransId="{9374D680-A336-411B-B4A4-BCC891855E9D}"/>
    <dgm:cxn modelId="{B3D9FC88-7CB0-48C4-B837-CBA4B33ACBE1}" type="presOf" srcId="{FC3AC511-4F21-44C6-AEE3-AB95E625616A}" destId="{E1D1E219-5615-4F73-ADBE-E15C7AB09A79}" srcOrd="0" destOrd="0" presId="urn:microsoft.com/office/officeart/2005/8/layout/cycle4"/>
    <dgm:cxn modelId="{BF2D034F-B450-4C13-A1F5-007C5A7C9658}" srcId="{96A90E9A-2E33-480A-AAB4-FB5BC105F36C}" destId="{FC3AC511-4F21-44C6-AEE3-AB95E625616A}" srcOrd="1" destOrd="0" parTransId="{19764129-E348-44D0-A1A3-A481B97885B7}" sibTransId="{BA19A500-49FA-47FB-9EF5-0F4574DEC091}"/>
    <dgm:cxn modelId="{556536BA-8DF3-4C8D-B7BC-8E16DE787B8B}" type="presOf" srcId="{96A90E9A-2E33-480A-AAB4-FB5BC105F36C}" destId="{B3EF9B20-F9C5-4C2B-89D0-B33F413D654F}" srcOrd="0" destOrd="0" presId="urn:microsoft.com/office/officeart/2005/8/layout/cycle4"/>
    <dgm:cxn modelId="{91308992-0917-4B4D-9673-E88A96058BC4}" type="presOf" srcId="{63A2033D-DB1E-40CD-92CF-F47F39D2CCAA}" destId="{73876BDB-9C6B-44F1-921F-5137B6AC5CA4}" srcOrd="0" destOrd="0" presId="urn:microsoft.com/office/officeart/2005/8/layout/cycle4"/>
    <dgm:cxn modelId="{D41F1DC7-1707-4060-8A84-46D7497B90A3}" srcId="{96A90E9A-2E33-480A-AAB4-FB5BC105F36C}" destId="{9341CEF5-56C2-4B57-96F3-17EE406BF06E}" srcOrd="0" destOrd="0" parTransId="{252C8F10-6D67-4624-84F8-6C4195FFB37B}" sibTransId="{577662FC-5614-4AAE-9286-51526DA2BCFB}"/>
    <dgm:cxn modelId="{8581D86D-C887-47D1-AA95-AE39F857A96E}" type="presOf" srcId="{9AC86BDA-C2C6-47AA-9BE7-4A6AF43F37A6}" destId="{79A4BC09-4A9F-4100-B87A-6F79C2C4BFB0}" srcOrd="0" destOrd="0" presId="urn:microsoft.com/office/officeart/2005/8/layout/cycle4"/>
    <dgm:cxn modelId="{7AF5EC25-0CE9-449B-A70A-F2CB192A02C0}" srcId="{96A90E9A-2E33-480A-AAB4-FB5BC105F36C}" destId="{63A2033D-DB1E-40CD-92CF-F47F39D2CCAA}" srcOrd="2" destOrd="0" parTransId="{FD45FD4B-79EF-44D6-A915-2220B3F0AE9C}" sibTransId="{41D188B2-3962-4F10-AADB-F67F8FCABD79}"/>
    <dgm:cxn modelId="{F76703E4-E8D3-4C73-BB6A-3A33E88F3DB8}" type="presParOf" srcId="{B3EF9B20-F9C5-4C2B-89D0-B33F413D654F}" destId="{D0D36DF7-0A9C-45F8-8EB7-FFF00FF443E1}" srcOrd="0" destOrd="0" presId="urn:microsoft.com/office/officeart/2005/8/layout/cycle4"/>
    <dgm:cxn modelId="{72FC2B51-2465-44A1-97F0-D5307074BDD0}" type="presParOf" srcId="{D0D36DF7-0A9C-45F8-8EB7-FFF00FF443E1}" destId="{E11F9744-5975-43E5-B007-D6719BFDFE08}" srcOrd="0" destOrd="0" presId="urn:microsoft.com/office/officeart/2005/8/layout/cycle4"/>
    <dgm:cxn modelId="{ACF52C96-942E-4467-80DA-7A2483390651}" type="presParOf" srcId="{B3EF9B20-F9C5-4C2B-89D0-B33F413D654F}" destId="{9D4F6501-5A57-43AC-875F-09D9A7B1547B}" srcOrd="1" destOrd="0" presId="urn:microsoft.com/office/officeart/2005/8/layout/cycle4"/>
    <dgm:cxn modelId="{2E08715F-3B6D-4296-BE6B-19B7C790B985}" type="presParOf" srcId="{9D4F6501-5A57-43AC-875F-09D9A7B1547B}" destId="{EB6C11BF-509C-48D8-9B1B-BF6FD59369C4}" srcOrd="0" destOrd="0" presId="urn:microsoft.com/office/officeart/2005/8/layout/cycle4"/>
    <dgm:cxn modelId="{5F57E838-DEE0-4440-8DE6-F54DFBF75DAC}" type="presParOf" srcId="{9D4F6501-5A57-43AC-875F-09D9A7B1547B}" destId="{E1D1E219-5615-4F73-ADBE-E15C7AB09A79}" srcOrd="1" destOrd="0" presId="urn:microsoft.com/office/officeart/2005/8/layout/cycle4"/>
    <dgm:cxn modelId="{2F948D86-C1A7-4551-A33A-A42EDC75E4BC}" type="presParOf" srcId="{9D4F6501-5A57-43AC-875F-09D9A7B1547B}" destId="{73876BDB-9C6B-44F1-921F-5137B6AC5CA4}" srcOrd="2" destOrd="0" presId="urn:microsoft.com/office/officeart/2005/8/layout/cycle4"/>
    <dgm:cxn modelId="{B724544B-A415-472B-81E1-B6E25260DED9}" type="presParOf" srcId="{9D4F6501-5A57-43AC-875F-09D9A7B1547B}" destId="{79A4BC09-4A9F-4100-B87A-6F79C2C4BFB0}" srcOrd="3" destOrd="0" presId="urn:microsoft.com/office/officeart/2005/8/layout/cycle4"/>
    <dgm:cxn modelId="{A90A36AB-B12C-40E8-ABB5-244DA1D2A60D}" type="presParOf" srcId="{9D4F6501-5A57-43AC-875F-09D9A7B1547B}" destId="{EB9BABD4-B0DE-459A-9968-2C51E01897C9}" srcOrd="4" destOrd="0" presId="urn:microsoft.com/office/officeart/2005/8/layout/cycle4"/>
    <dgm:cxn modelId="{DF1E4F35-A906-4690-B155-FC400D75AFF4}" type="presParOf" srcId="{B3EF9B20-F9C5-4C2B-89D0-B33F413D654F}" destId="{8542BFCB-F7B4-4B8E-947A-4829EFFD1A75}" srcOrd="2" destOrd="0" presId="urn:microsoft.com/office/officeart/2005/8/layout/cycle4"/>
    <dgm:cxn modelId="{7489E5A5-EB7B-4F38-B2BD-4AEADD248C03}" type="presParOf" srcId="{B3EF9B20-F9C5-4C2B-89D0-B33F413D654F}" destId="{AC75C995-02BF-4616-8373-433913CBB996}"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C11BF-509C-48D8-9B1B-BF6FD59369C4}">
      <dsp:nvSpPr>
        <dsp:cNvPr id="0" name=""/>
        <dsp:cNvSpPr/>
      </dsp:nvSpPr>
      <dsp:spPr>
        <a:xfrm>
          <a:off x="1869601" y="304037"/>
          <a:ext cx="2309622" cy="2309622"/>
        </a:xfrm>
        <a:prstGeom prst="pieWedg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sl-SI" sz="1200" kern="1200" dirty="0" smtClean="0"/>
            <a:t>REEDUKACIJA: pomeni vzpodbujanje in razvijanje procesov in funkcij </a:t>
          </a:r>
          <a:endParaRPr lang="sl-SI" sz="1200" kern="1200" dirty="0"/>
        </a:p>
      </dsp:txBody>
      <dsp:txXfrm>
        <a:off x="2546074" y="980510"/>
        <a:ext cx="1633149" cy="1633149"/>
      </dsp:txXfrm>
    </dsp:sp>
    <dsp:sp modelId="{E1D1E219-5615-4F73-ADBE-E15C7AB09A79}">
      <dsp:nvSpPr>
        <dsp:cNvPr id="0" name=""/>
        <dsp:cNvSpPr/>
      </dsp:nvSpPr>
      <dsp:spPr>
        <a:xfrm rot="5400000">
          <a:off x="4285903" y="304037"/>
          <a:ext cx="2309622" cy="2309622"/>
        </a:xfrm>
        <a:prstGeom prst="pieWedg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sl-SI" sz="1200" kern="1200" dirty="0" smtClean="0"/>
            <a:t>KOMPENZACIJA:  pomeni naučiti določene funkcije, procese, naloge, ki jih posameznik zaradi ovir  ni mogel opravljati</a:t>
          </a:r>
          <a:endParaRPr lang="sl-SI" sz="1200" kern="1200" dirty="0"/>
        </a:p>
      </dsp:txBody>
      <dsp:txXfrm rot="-5400000">
        <a:off x="4285903" y="980510"/>
        <a:ext cx="1633149" cy="1633149"/>
      </dsp:txXfrm>
    </dsp:sp>
    <dsp:sp modelId="{73876BDB-9C6B-44F1-921F-5137B6AC5CA4}">
      <dsp:nvSpPr>
        <dsp:cNvPr id="0" name=""/>
        <dsp:cNvSpPr/>
      </dsp:nvSpPr>
      <dsp:spPr>
        <a:xfrm rot="10800000">
          <a:off x="4285903" y="2720340"/>
          <a:ext cx="2309622" cy="2309622"/>
        </a:xfrm>
        <a:prstGeom prst="pieWedg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sl-SI" sz="1200" kern="1200" dirty="0" smtClean="0"/>
            <a:t>DIDAKTIČNE FUNKCIJE </a:t>
          </a:r>
        </a:p>
        <a:p>
          <a:pPr lvl="0" algn="ctr" defTabSz="533400">
            <a:lnSpc>
              <a:spcPct val="90000"/>
            </a:lnSpc>
            <a:spcBef>
              <a:spcPct val="0"/>
            </a:spcBef>
            <a:spcAft>
              <a:spcPct val="35000"/>
            </a:spcAft>
          </a:pPr>
          <a:r>
            <a:rPr lang="sl-SI" sz="1200" kern="1200" dirty="0" smtClean="0"/>
            <a:t>dodatne strokovne pomoči pomenijo zagotavljanje pomoči pri učenju</a:t>
          </a:r>
          <a:endParaRPr lang="sl-SI" sz="1200" kern="1200" dirty="0"/>
        </a:p>
      </dsp:txBody>
      <dsp:txXfrm rot="10800000">
        <a:off x="4285903" y="2720340"/>
        <a:ext cx="1633149" cy="1633149"/>
      </dsp:txXfrm>
    </dsp:sp>
    <dsp:sp modelId="{79A4BC09-4A9F-4100-B87A-6F79C2C4BFB0}">
      <dsp:nvSpPr>
        <dsp:cNvPr id="0" name=""/>
        <dsp:cNvSpPr/>
      </dsp:nvSpPr>
      <dsp:spPr>
        <a:xfrm rot="16200000">
          <a:off x="1869601" y="2720340"/>
          <a:ext cx="2309622" cy="2309622"/>
        </a:xfrm>
        <a:prstGeom prst="pieWedg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sl-SI" sz="1200" kern="1200" smtClean="0"/>
            <a:t>REHABILITACIJA: pomeni pripraviti otroka s PP, da bo zmogel sprejeti samega sebe v svoji realnosti in živeti s svojimi ovirami in omejitvami</a:t>
          </a:r>
          <a:endParaRPr lang="sl-SI" sz="1200" kern="1200" dirty="0"/>
        </a:p>
      </dsp:txBody>
      <dsp:txXfrm rot="5400000">
        <a:off x="2546074" y="2720340"/>
        <a:ext cx="1633149" cy="1633149"/>
      </dsp:txXfrm>
    </dsp:sp>
    <dsp:sp modelId="{8542BFCB-F7B4-4B8E-947A-4829EFFD1A75}">
      <dsp:nvSpPr>
        <dsp:cNvPr id="0" name=""/>
        <dsp:cNvSpPr/>
      </dsp:nvSpPr>
      <dsp:spPr>
        <a:xfrm>
          <a:off x="3833847" y="2186939"/>
          <a:ext cx="797433" cy="693420"/>
        </a:xfrm>
        <a:prstGeom prst="circularArrow">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75C995-02BF-4616-8373-433913CBB996}">
      <dsp:nvSpPr>
        <dsp:cNvPr id="0" name=""/>
        <dsp:cNvSpPr/>
      </dsp:nvSpPr>
      <dsp:spPr>
        <a:xfrm rot="10800000">
          <a:off x="3833847" y="2453640"/>
          <a:ext cx="797433" cy="693420"/>
        </a:xfrm>
        <a:prstGeom prst="circularArrow">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2A54C80-263E-416B-A8E0-580EDEADCBDC}" type="datetimeFigureOut">
              <a:rPr lang="en-US" dirty="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5" y="496389"/>
            <a:ext cx="8596668" cy="2516777"/>
          </a:xfrm>
        </p:spPr>
        <p:txBody>
          <a:bodyPr>
            <a:noAutofit/>
          </a:bodyPr>
          <a:lstStyle/>
          <a:p>
            <a:pPr algn="ctr"/>
            <a:r>
              <a:rPr lang="sl-SI" sz="2800" b="1" dirty="0" smtClean="0">
                <a:effectLst>
                  <a:outerShdw blurRad="38100" dist="38100" dir="2700000" algn="tl">
                    <a:srgbClr val="000000">
                      <a:alpha val="43137"/>
                    </a:srgbClr>
                  </a:outerShdw>
                </a:effectLst>
              </a:rPr>
              <a:t/>
            </a:r>
            <a:br>
              <a:rPr lang="sl-SI" sz="2800" b="1" dirty="0" smtClean="0">
                <a:effectLst>
                  <a:outerShdw blurRad="38100" dist="38100" dir="2700000" algn="tl">
                    <a:srgbClr val="000000">
                      <a:alpha val="43137"/>
                    </a:srgbClr>
                  </a:outerShdw>
                </a:effectLst>
              </a:rPr>
            </a:br>
            <a:r>
              <a:rPr lang="sl-SI" sz="2800" b="1" dirty="0">
                <a:effectLst>
                  <a:outerShdw blurRad="38100" dist="38100" dir="2700000" algn="tl">
                    <a:srgbClr val="000000">
                      <a:alpha val="43137"/>
                    </a:srgbClr>
                  </a:outerShdw>
                </a:effectLst>
              </a:rPr>
              <a:t/>
            </a:r>
            <a:br>
              <a:rPr lang="sl-SI" sz="2800" b="1" dirty="0">
                <a:effectLst>
                  <a:outerShdw blurRad="38100" dist="38100" dir="2700000" algn="tl">
                    <a:srgbClr val="000000">
                      <a:alpha val="43137"/>
                    </a:srgbClr>
                  </a:outerShdw>
                </a:effectLst>
              </a:rPr>
            </a:br>
            <a:r>
              <a:rPr lang="sl-SI" sz="2800" b="1" dirty="0" smtClean="0">
                <a:effectLst>
                  <a:outerShdw blurRad="38100" dist="38100" dir="2700000" algn="tl">
                    <a:srgbClr val="000000">
                      <a:alpha val="43137"/>
                    </a:srgbClr>
                  </a:outerShdw>
                </a:effectLst>
              </a:rPr>
              <a:t/>
            </a:r>
            <a:br>
              <a:rPr lang="sl-SI" sz="2800" b="1" dirty="0" smtClean="0">
                <a:effectLst>
                  <a:outerShdw blurRad="38100" dist="38100" dir="2700000" algn="tl">
                    <a:srgbClr val="000000">
                      <a:alpha val="43137"/>
                    </a:srgbClr>
                  </a:outerShdw>
                </a:effectLst>
              </a:rPr>
            </a:br>
            <a:r>
              <a:rPr lang="sl-SI" sz="2800" b="1" dirty="0">
                <a:effectLst>
                  <a:outerShdw blurRad="38100" dist="38100" dir="2700000" algn="tl">
                    <a:srgbClr val="000000">
                      <a:alpha val="43137"/>
                    </a:srgbClr>
                  </a:outerShdw>
                </a:effectLst>
              </a:rPr>
              <a:t/>
            </a:r>
            <a:br>
              <a:rPr lang="sl-SI" sz="2800" b="1" dirty="0">
                <a:effectLst>
                  <a:outerShdw blurRad="38100" dist="38100" dir="2700000" algn="tl">
                    <a:srgbClr val="000000">
                      <a:alpha val="43137"/>
                    </a:srgbClr>
                  </a:outerShdw>
                </a:effectLst>
              </a:rPr>
            </a:br>
            <a:r>
              <a:rPr lang="sl-SI" sz="2800" b="1" dirty="0" smtClean="0">
                <a:effectLst>
                  <a:outerShdw blurRad="38100" dist="38100" dir="2700000" algn="tl">
                    <a:srgbClr val="000000">
                      <a:alpha val="43137"/>
                    </a:srgbClr>
                  </a:outerShdw>
                </a:effectLst>
              </a:rPr>
              <a:t/>
            </a:r>
            <a:br>
              <a:rPr lang="sl-SI" sz="2800" b="1" dirty="0" smtClean="0">
                <a:effectLst>
                  <a:outerShdw blurRad="38100" dist="38100" dir="2700000" algn="tl">
                    <a:srgbClr val="000000">
                      <a:alpha val="43137"/>
                    </a:srgbClr>
                  </a:outerShdw>
                </a:effectLst>
              </a:rPr>
            </a:br>
            <a:r>
              <a:rPr lang="sl-SI" sz="2600" b="1" dirty="0" smtClean="0">
                <a:effectLst>
                  <a:outerShdw blurRad="38100" dist="38100" dir="2700000" algn="tl">
                    <a:srgbClr val="000000">
                      <a:alpha val="43137"/>
                    </a:srgbClr>
                  </a:outerShdw>
                </a:effectLst>
              </a:rPr>
              <a:t>NASVETI </a:t>
            </a:r>
            <a:r>
              <a:rPr lang="sl-SI" sz="2600" b="1" dirty="0">
                <a:effectLst>
                  <a:outerShdw blurRad="38100" dist="38100" dir="2700000" algn="tl">
                    <a:srgbClr val="000000">
                      <a:alpha val="43137"/>
                    </a:srgbClr>
                  </a:outerShdw>
                </a:effectLst>
              </a:rPr>
              <a:t>STARŠEM IN BODOČIM DIJAKOM PRI PRESTOPU IZ OSNOVNE V SREDNJO ŠOLO </a:t>
            </a:r>
            <a:br>
              <a:rPr lang="sl-SI" sz="2600" b="1" dirty="0">
                <a:effectLst>
                  <a:outerShdw blurRad="38100" dist="38100" dir="2700000" algn="tl">
                    <a:srgbClr val="000000">
                      <a:alpha val="43137"/>
                    </a:srgbClr>
                  </a:outerShdw>
                </a:effectLst>
              </a:rPr>
            </a:br>
            <a:r>
              <a:rPr lang="sl-SI" sz="2600" b="1" dirty="0">
                <a:effectLst>
                  <a:outerShdw blurRad="38100" dist="38100" dir="2700000" algn="tl">
                    <a:srgbClr val="000000">
                      <a:alpha val="43137"/>
                    </a:srgbClr>
                  </a:outerShdw>
                </a:effectLst>
              </a:rPr>
              <a:t>- NASVETI NA DALJAVO –</a:t>
            </a:r>
            <a:br>
              <a:rPr lang="sl-SI" sz="2600" b="1" dirty="0">
                <a:effectLst>
                  <a:outerShdw blurRad="38100" dist="38100" dir="2700000" algn="tl">
                    <a:srgbClr val="000000">
                      <a:alpha val="43137"/>
                    </a:srgbClr>
                  </a:outerShdw>
                </a:effectLst>
              </a:rPr>
            </a:br>
            <a:r>
              <a:rPr lang="sl-SI" sz="2600" b="1" dirty="0" smtClean="0">
                <a:effectLst>
                  <a:outerShdw blurRad="38100" dist="38100" dir="2700000" algn="tl">
                    <a:srgbClr val="000000">
                      <a:alpha val="43137"/>
                    </a:srgbClr>
                  </a:outerShdw>
                </a:effectLst>
              </a:rPr>
              <a:t>PRIPRAVA NA IZOBRAŽEVALNI PREHOD TER KAKO SE UČITELJI VKLJUČUJEJO V TA PROCES</a:t>
            </a:r>
            <a:r>
              <a:rPr lang="sl-SI" sz="2600" b="1" dirty="0" smtClean="0">
                <a:effectLst>
                  <a:outerShdw blurRad="38100" dist="38100" dir="2700000" algn="tl">
                    <a:srgbClr val="000000">
                      <a:alpha val="43137"/>
                    </a:srgbClr>
                  </a:outerShdw>
                </a:effectLst>
              </a:rPr>
              <a:t>/</a:t>
            </a:r>
            <a:br>
              <a:rPr lang="sl-SI" sz="2600" b="1" dirty="0" smtClean="0">
                <a:effectLst>
                  <a:outerShdw blurRad="38100" dist="38100" dir="2700000" algn="tl">
                    <a:srgbClr val="000000">
                      <a:alpha val="43137"/>
                    </a:srgbClr>
                  </a:outerShdw>
                </a:effectLst>
              </a:rPr>
            </a:br>
            <a:r>
              <a:rPr lang="sl-SI" sz="2600" b="1" dirty="0" smtClean="0">
                <a:effectLst>
                  <a:outerShdw blurRad="38100" dist="38100" dir="2700000" algn="tl">
                    <a:srgbClr val="000000">
                      <a:alpha val="43137"/>
                    </a:srgbClr>
                  </a:outerShdw>
                </a:effectLst>
              </a:rPr>
              <a:t>DIJAKI S POSEBNIMI POTREBAMI TER DELOVNO OKOLJE DIJAKA S POSEBNIMI POTREBAMI/POMEMBNI PRISTOPI PRI DELU Z DIJAKI S POSEBNIMI POTREBAMI</a:t>
            </a:r>
            <a:r>
              <a:rPr lang="sl-SI" sz="2600" b="1" dirty="0" smtClean="0">
                <a:effectLst>
                  <a:outerShdw blurRad="38100" dist="38100" dir="2700000" algn="tl">
                    <a:srgbClr val="000000">
                      <a:alpha val="43137"/>
                    </a:srgbClr>
                  </a:outerShdw>
                </a:effectLst>
              </a:rPr>
              <a:t/>
            </a:r>
            <a:br>
              <a:rPr lang="sl-SI" sz="2600" b="1" dirty="0" smtClean="0">
                <a:effectLst>
                  <a:outerShdw blurRad="38100" dist="38100" dir="2700000" algn="tl">
                    <a:srgbClr val="000000">
                      <a:alpha val="43137"/>
                    </a:srgbClr>
                  </a:outerShdw>
                </a:effectLst>
              </a:rPr>
            </a:br>
            <a:r>
              <a:rPr lang="sl-SI" sz="2600" b="1" dirty="0" smtClean="0">
                <a:effectLst>
                  <a:outerShdw blurRad="38100" dist="38100" dir="2700000" algn="tl">
                    <a:srgbClr val="000000">
                      <a:alpha val="43137"/>
                    </a:srgbClr>
                  </a:outerShdw>
                </a:effectLst>
              </a:rPr>
              <a:t>- </a:t>
            </a:r>
            <a:r>
              <a:rPr lang="sl-SI" sz="2600" b="1" dirty="0" smtClean="0">
                <a:effectLst>
                  <a:outerShdw blurRad="38100" dist="38100" dir="2700000" algn="tl">
                    <a:srgbClr val="000000">
                      <a:alpha val="43137"/>
                    </a:srgbClr>
                  </a:outerShdw>
                </a:effectLst>
              </a:rPr>
              <a:t>4.DEL-</a:t>
            </a:r>
            <a:r>
              <a:rPr lang="sl-SI" sz="2600" b="1" dirty="0">
                <a:effectLst>
                  <a:outerShdw blurRad="38100" dist="38100" dir="2700000" algn="tl">
                    <a:srgbClr val="000000">
                      <a:alpha val="43137"/>
                    </a:srgbClr>
                  </a:outerShdw>
                </a:effectLst>
              </a:rPr>
              <a:t/>
            </a:r>
            <a:br>
              <a:rPr lang="sl-SI" sz="2600" b="1" dirty="0">
                <a:effectLst>
                  <a:outerShdw blurRad="38100" dist="38100" dir="2700000" algn="tl">
                    <a:srgbClr val="000000">
                      <a:alpha val="43137"/>
                    </a:srgbClr>
                  </a:outerShdw>
                </a:effectLst>
              </a:rPr>
            </a:br>
            <a:endParaRPr lang="sl-SI" sz="2600" dirty="0"/>
          </a:p>
        </p:txBody>
      </p:sp>
      <p:sp>
        <p:nvSpPr>
          <p:cNvPr id="3" name="Označba mesta besedila 2"/>
          <p:cNvSpPr>
            <a:spLocks noGrp="1"/>
          </p:cNvSpPr>
          <p:nvPr>
            <p:ph type="body" idx="1"/>
          </p:nvPr>
        </p:nvSpPr>
        <p:spPr>
          <a:xfrm>
            <a:off x="677335" y="4013200"/>
            <a:ext cx="8596668" cy="1544762"/>
          </a:xfrm>
        </p:spPr>
        <p:txBody>
          <a:bodyPr>
            <a:normAutofit/>
          </a:bodyPr>
          <a:lstStyle/>
          <a:p>
            <a:pPr algn="r"/>
            <a:endParaRPr lang="sl-SI" dirty="0" smtClean="0">
              <a:solidFill>
                <a:schemeClr val="tx1"/>
              </a:solidFill>
            </a:endParaRPr>
          </a:p>
          <a:p>
            <a:pPr algn="r"/>
            <a:endParaRPr lang="sl-SI" dirty="0" smtClean="0">
              <a:solidFill>
                <a:schemeClr val="tx1"/>
              </a:solidFill>
            </a:endParaRPr>
          </a:p>
          <a:p>
            <a:pPr algn="r"/>
            <a:r>
              <a:rPr lang="sl-SI" sz="1400" dirty="0" smtClean="0">
                <a:solidFill>
                  <a:schemeClr val="tx1"/>
                </a:solidFill>
              </a:rPr>
              <a:t>Nataša </a:t>
            </a:r>
            <a:r>
              <a:rPr lang="sl-SI" sz="1400" dirty="0">
                <a:solidFill>
                  <a:schemeClr val="tx1"/>
                </a:solidFill>
              </a:rPr>
              <a:t>Jakše prof.</a:t>
            </a:r>
            <a:r>
              <a:rPr lang="sl-SI" sz="1400" dirty="0" err="1">
                <a:solidFill>
                  <a:schemeClr val="tx1"/>
                </a:solidFill>
              </a:rPr>
              <a:t>def</a:t>
            </a:r>
            <a:r>
              <a:rPr lang="sl-SI" sz="1400" dirty="0">
                <a:solidFill>
                  <a:schemeClr val="tx1"/>
                </a:solidFill>
              </a:rPr>
              <a:t>.,OŠ Dragotina Ketteja, Novo mesto</a:t>
            </a:r>
          </a:p>
          <a:p>
            <a:pPr algn="r"/>
            <a:r>
              <a:rPr lang="sl-SI" sz="1400" dirty="0">
                <a:solidFill>
                  <a:schemeClr val="tx1"/>
                </a:solidFill>
              </a:rPr>
              <a:t>spletna svetovalnica</a:t>
            </a:r>
          </a:p>
          <a:p>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5647745"/>
            <a:ext cx="7475220" cy="746760"/>
          </a:xfrm>
          <a:prstGeom prst="rect">
            <a:avLst/>
          </a:prstGeom>
        </p:spPr>
      </p:pic>
    </p:spTree>
    <p:extLst>
      <p:ext uri="{BB962C8B-B14F-4D97-AF65-F5344CB8AC3E}">
        <p14:creationId xmlns:p14="http://schemas.microsoft.com/office/powerpoint/2010/main" val="2431257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03757" y="539931"/>
            <a:ext cx="8596668" cy="1320800"/>
          </a:xfrm>
        </p:spPr>
        <p:txBody>
          <a:bodyPr/>
          <a:lstStyle/>
          <a:p>
            <a:r>
              <a:rPr lang="sl-SI" b="1" dirty="0">
                <a:effectLst>
                  <a:outerShdw blurRad="38100" dist="38100" dir="2700000" algn="tl">
                    <a:srgbClr val="000000">
                      <a:alpha val="43137"/>
                    </a:srgbClr>
                  </a:outerShdw>
                </a:effectLst>
                <a:cs typeface="Calibri" panose="020F0502020204030204" pitchFamily="34" charset="0"/>
              </a:rPr>
              <a:t>DIJAKI S POSEBNIMI POTREBAMI</a:t>
            </a:r>
            <a:endParaRPr lang="sl-SI" dirty="0">
              <a:effectLst>
                <a:outerShdw blurRad="38100" dist="38100" dir="2700000" algn="tl">
                  <a:srgbClr val="000000">
                    <a:alpha val="43137"/>
                  </a:srgbClr>
                </a:outerShdw>
              </a:effectLst>
            </a:endParaRPr>
          </a:p>
        </p:txBody>
      </p:sp>
      <p:sp>
        <p:nvSpPr>
          <p:cNvPr id="3" name="Označba mesta vsebine 2"/>
          <p:cNvSpPr>
            <a:spLocks noGrp="1"/>
          </p:cNvSpPr>
          <p:nvPr>
            <p:ph idx="1"/>
          </p:nvPr>
        </p:nvSpPr>
        <p:spPr>
          <a:xfrm>
            <a:off x="677334" y="1236617"/>
            <a:ext cx="8596668" cy="4804745"/>
          </a:xfrm>
        </p:spPr>
        <p:txBody>
          <a:bodyPr>
            <a:normAutofit lnSpcReduction="10000"/>
          </a:bodyPr>
          <a:lstStyle/>
          <a:p>
            <a:pPr>
              <a:buFont typeface="Wingdings" panose="05000000000000000000" pitchFamily="2" charset="2"/>
              <a:buChar char="v"/>
            </a:pPr>
            <a:endParaRPr lang="sl-SI" dirty="0" smtClean="0"/>
          </a:p>
          <a:p>
            <a:r>
              <a:rPr lang="sl-SI" sz="2400" dirty="0" smtClean="0">
                <a:solidFill>
                  <a:schemeClr val="tx1"/>
                </a:solidFill>
                <a:cs typeface="Calibri" panose="020F0502020204030204" pitchFamily="34" charset="0"/>
              </a:rPr>
              <a:t>V NOVEM MESTU DELUJE VEČ SREDNJIH ŠOL, V KATERE SE VKLJUČUJEJO TUDI MLADOSTNIKI S POSEBNIMI POTREBAMI, </a:t>
            </a:r>
            <a:r>
              <a:rPr lang="sl-SI" sz="2400" b="1" dirty="0" smtClean="0">
                <a:solidFill>
                  <a:schemeClr val="accent1"/>
                </a:solidFill>
                <a:effectLst>
                  <a:outerShdw blurRad="38100" dist="38100" dir="2700000" algn="tl">
                    <a:srgbClr val="000000">
                      <a:alpha val="43137"/>
                    </a:srgbClr>
                  </a:outerShdw>
                </a:effectLst>
                <a:cs typeface="Calibri" panose="020F0502020204030204" pitchFamily="34" charset="0"/>
              </a:rPr>
              <a:t>KI PREDHODNO ZAKLJUČIJO PRILAGOJENE OSNOVNOŠOLSKE PROGRAME Z NIŽJIM IZOBRAZBENIM STANDARDOM IN TISTI, KI IZPOLNIJO OSNOVNO ŠOLSKO OBVEZNOST V VEČINSKI ŠOLI, PA OSNOVNE ŠOLE NE ZAKLJUČIJO USPEŠNO. </a:t>
            </a:r>
            <a:r>
              <a:rPr lang="sl-SI" sz="2400" dirty="0" smtClean="0">
                <a:solidFill>
                  <a:schemeClr val="tx1"/>
                </a:solidFill>
                <a:cs typeface="Calibri" panose="020F0502020204030204" pitchFamily="34" charset="0"/>
              </a:rPr>
              <a:t>TI MLADOSTNIKI POTREBUJEJO PRI PREHODU V SREDNJO ŠOLO IN TUDI MED SAMIM ŠOLANJEM </a:t>
            </a:r>
            <a:r>
              <a:rPr lang="sl-SI" sz="2400" b="1" dirty="0" smtClean="0">
                <a:solidFill>
                  <a:schemeClr val="accent1"/>
                </a:solidFill>
                <a:effectLst>
                  <a:outerShdw blurRad="38100" dist="38100" dir="2700000" algn="tl">
                    <a:srgbClr val="000000">
                      <a:alpha val="43137"/>
                    </a:srgbClr>
                  </a:outerShdw>
                </a:effectLst>
                <a:cs typeface="Calibri" panose="020F0502020204030204" pitchFamily="34" charset="0"/>
              </a:rPr>
              <a:t>VEČ VZPODBUD, PODPORE IN USMERJANJA</a:t>
            </a:r>
            <a:r>
              <a:rPr lang="sl-SI" sz="2400" b="1" dirty="0" smtClean="0">
                <a:solidFill>
                  <a:schemeClr val="tx1"/>
                </a:solidFill>
                <a:cs typeface="Calibri" panose="020F0502020204030204" pitchFamily="34" charset="0"/>
              </a:rPr>
              <a:t>, </a:t>
            </a:r>
            <a:r>
              <a:rPr lang="sl-SI" sz="2400" dirty="0" smtClean="0">
                <a:solidFill>
                  <a:schemeClr val="tx1"/>
                </a:solidFill>
                <a:cs typeface="Calibri" panose="020F0502020204030204" pitchFamily="34" charset="0"/>
              </a:rPr>
              <a:t>NAJVEČKRAT, PA V OBSTOJEČEM SISTEMU, KI TEM MLADOSTNIKOM IN NJIHOVIM DRUŽINAM NE NUDI CELOSTNE PODPORE, SO PREPUŠČENI SAMI SEBI, OZIROMA SO ODVISNI OD IZNAJDLJIVOSTI STARŠEV.</a:t>
            </a:r>
          </a:p>
          <a:p>
            <a:pPr marL="0" indent="0">
              <a:buNone/>
            </a:pPr>
            <a:endParaRPr lang="sl-SI" sz="2400" dirty="0" smtClean="0">
              <a:solidFill>
                <a:schemeClr val="tx1"/>
              </a:solidFill>
              <a:cs typeface="Calibri" panose="020F0502020204030204" pitchFamily="34" charset="0"/>
            </a:endParaRPr>
          </a:p>
          <a:p>
            <a:pPr marL="0" indent="0">
              <a:buNone/>
            </a:pPr>
            <a:endParaRPr lang="sl-SI" dirty="0" smtClean="0">
              <a:solidFill>
                <a:schemeClr val="tx1"/>
              </a:solidFill>
              <a:cs typeface="Calibri" panose="020F0502020204030204" pitchFamily="34" charset="0"/>
            </a:endParaRPr>
          </a:p>
          <a:p>
            <a:pPr>
              <a:buFont typeface="Wingdings" panose="05000000000000000000" pitchFamily="2" charset="2"/>
              <a:buChar char="v"/>
            </a:pPr>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pic>
        <p:nvPicPr>
          <p:cNvPr id="8194" name="Picture 2" descr="Romana Tomc: Osebe s posebnimi potrebami lahko bistveno obogatijo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4822" y="4172744"/>
            <a:ext cx="2664963" cy="177521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107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5416" y="357051"/>
            <a:ext cx="8596668" cy="1010195"/>
          </a:xfrm>
        </p:spPr>
        <p:txBody>
          <a:bodyPr>
            <a:normAutofit fontScale="90000"/>
          </a:bodyPr>
          <a:lstStyle/>
          <a:p>
            <a:r>
              <a:rPr lang="sl-SI" b="1" dirty="0" smtClean="0">
                <a:effectLst>
                  <a:outerShdw blurRad="38100" dist="38100" dir="2700000" algn="tl">
                    <a:srgbClr val="000000">
                      <a:alpha val="43137"/>
                    </a:srgbClr>
                  </a:outerShdw>
                </a:effectLst>
                <a:cs typeface="Calibri" panose="020F0502020204030204" pitchFamily="34" charset="0"/>
              </a:rPr>
              <a:t>DELOVNO OKOLJE DIJAKA S </a:t>
            </a:r>
            <a:r>
              <a:rPr lang="sl-SI" b="1" dirty="0">
                <a:effectLst>
                  <a:outerShdw blurRad="38100" dist="38100" dir="2700000" algn="tl">
                    <a:srgbClr val="000000">
                      <a:alpha val="43137"/>
                    </a:srgbClr>
                  </a:outerShdw>
                </a:effectLst>
                <a:cs typeface="Calibri" panose="020F0502020204030204" pitchFamily="34" charset="0"/>
              </a:rPr>
              <a:t>POSEBNIMI POTREBAMI</a:t>
            </a:r>
            <a:endParaRPr lang="sl-SI" dirty="0"/>
          </a:p>
        </p:txBody>
      </p:sp>
      <p:sp>
        <p:nvSpPr>
          <p:cNvPr id="3" name="Označba mesta vsebine 2"/>
          <p:cNvSpPr>
            <a:spLocks noGrp="1"/>
          </p:cNvSpPr>
          <p:nvPr>
            <p:ph idx="1"/>
          </p:nvPr>
        </p:nvSpPr>
        <p:spPr>
          <a:xfrm>
            <a:off x="677334" y="1576251"/>
            <a:ext cx="8596668" cy="4465111"/>
          </a:xfrm>
        </p:spPr>
        <p:txBody>
          <a:bodyPr>
            <a:normAutofit fontScale="85000" lnSpcReduction="10000"/>
          </a:bodyPr>
          <a:lstStyle/>
          <a:p>
            <a:r>
              <a:rPr lang="sl-SI" sz="2400" dirty="0" smtClean="0">
                <a:solidFill>
                  <a:schemeClr val="tx1"/>
                </a:solidFill>
                <a:cs typeface="Calibri" panose="020F0502020204030204" pitchFamily="34" charset="0"/>
              </a:rPr>
              <a:t>DELOVNO OKOLJE DIJAKA S PP MORA BITI </a:t>
            </a:r>
            <a:r>
              <a:rPr lang="sl-SI" sz="2400" b="1" dirty="0" smtClean="0">
                <a:solidFill>
                  <a:schemeClr val="accent1"/>
                </a:solidFill>
                <a:effectLst>
                  <a:outerShdw blurRad="38100" dist="38100" dir="2700000" algn="tl">
                    <a:srgbClr val="000000">
                      <a:alpha val="43137"/>
                    </a:srgbClr>
                  </a:outerShdw>
                </a:effectLst>
                <a:cs typeface="Calibri" panose="020F0502020204030204" pitchFamily="34" charset="0"/>
              </a:rPr>
              <a:t>PRIJAZNO IN OPOGUMLJAJOČE </a:t>
            </a:r>
            <a:r>
              <a:rPr lang="sl-SI" sz="2400" dirty="0" smtClean="0">
                <a:solidFill>
                  <a:schemeClr val="tx1"/>
                </a:solidFill>
                <a:cs typeface="Calibri" panose="020F0502020204030204" pitchFamily="34" charset="0"/>
              </a:rPr>
              <a:t>Z VZPOSTAVLJENIMI MEDSEBOJNIM ZAUPANJEM, VARNOSTJO, SODELOVANJEM, SKRATKA MORA BITI INTERAKTIVNO.</a:t>
            </a:r>
          </a:p>
          <a:p>
            <a:r>
              <a:rPr lang="sl-SI" sz="2400" b="1" dirty="0" smtClean="0">
                <a:solidFill>
                  <a:schemeClr val="accent1"/>
                </a:solidFill>
                <a:effectLst>
                  <a:outerShdw blurRad="38100" dist="38100" dir="2700000" algn="tl">
                    <a:srgbClr val="000000">
                      <a:alpha val="43137"/>
                    </a:srgbClr>
                  </a:outerShdw>
                </a:effectLst>
                <a:cs typeface="Calibri" panose="020F0502020204030204" pitchFamily="34" charset="0"/>
              </a:rPr>
              <a:t>ISKATI JE POTREBNO SMISELNO ZAPOSLITEV, ZAPOSLITEV, KI OPOGUMLJA, PRISPEVA K OBČUTJU KORISTNOSTI SVOJEGA DELA IN KI PREKO SAMOINICIATIVE KREPI SAMOZAVEST IN OBČUTEK LASTNE VREDNOSTI.</a:t>
            </a:r>
          </a:p>
          <a:p>
            <a:r>
              <a:rPr lang="sl-SI" sz="2400" dirty="0" smtClean="0">
                <a:solidFill>
                  <a:schemeClr val="tx1"/>
                </a:solidFill>
                <a:cs typeface="Calibri" panose="020F0502020204030204" pitchFamily="34" charset="0"/>
              </a:rPr>
              <a:t>POTREBNO SE JE IZOGIBATI POGUBNIM DEJAVNIKOM SODELOVANJA, KOT SO KRITIZIRANJE, PREVELIKA PRIČAKOVANJA IN PRISILJEVANJE V NEKAJ, ČESAR NE MARA, SKRATKA KRITIKE IN PRISILE NE SMEMO UPORABLJATI.</a:t>
            </a:r>
          </a:p>
          <a:p>
            <a:r>
              <a:rPr lang="sl-SI" sz="2400" dirty="0" smtClean="0">
                <a:solidFill>
                  <a:schemeClr val="tx1"/>
                </a:solidFill>
                <a:cs typeface="Calibri" panose="020F0502020204030204" pitchFamily="34" charset="0"/>
              </a:rPr>
              <a:t>KDAJ LAHKO GOVORIMO O USTREZNEM DELOVNEM OKOLJU DIJAKA S POSEBNIMI POTREBAMI? </a:t>
            </a:r>
            <a:r>
              <a:rPr lang="sl-SI" sz="2400" b="1" dirty="0" smtClean="0">
                <a:solidFill>
                  <a:schemeClr val="accent1"/>
                </a:solidFill>
                <a:effectLst>
                  <a:outerShdw blurRad="38100" dist="38100" dir="2700000" algn="tl">
                    <a:srgbClr val="000000">
                      <a:alpha val="43137"/>
                    </a:srgbClr>
                  </a:outerShdw>
                </a:effectLst>
                <a:cs typeface="Calibri" panose="020F0502020204030204" pitchFamily="34" charset="0"/>
              </a:rPr>
              <a:t>TAKRAT, KO JE UČITELJ – RAZREDNIK SPREJEL DIJAKA IN DIJAK UČITELJA KOT SESTAVNI DEL TEGA SVETA.</a:t>
            </a:r>
          </a:p>
          <a:p>
            <a:endParaRPr lang="sl-SI" sz="2400" dirty="0" smtClean="0">
              <a:solidFill>
                <a:schemeClr val="tx1"/>
              </a:solidFill>
              <a:cs typeface="Calibri" panose="020F0502020204030204" pitchFamily="34" charset="0"/>
            </a:endParaRPr>
          </a:p>
          <a:p>
            <a:endParaRPr lang="sl-SI" sz="2400" dirty="0">
              <a:solidFill>
                <a:schemeClr val="tx1"/>
              </a:solidFill>
              <a:cs typeface="Calibri" panose="020F0502020204030204" pitchFamily="34" charset="0"/>
            </a:endParaRPr>
          </a:p>
          <a:p>
            <a:endParaRPr lang="sl-SI" sz="1600" dirty="0" smtClean="0">
              <a:solidFill>
                <a:schemeClr val="tx1"/>
              </a:solidFill>
              <a:cs typeface="Calibri" panose="020F0502020204030204" pitchFamily="34" charset="0"/>
            </a:endParaRPr>
          </a:p>
          <a:p>
            <a:endParaRPr lang="sl-SI" sz="1600" dirty="0">
              <a:solidFill>
                <a:schemeClr val="tx1"/>
              </a:solidFill>
              <a:cs typeface="Calibri" panose="020F0502020204030204" pitchFamily="34" charset="0"/>
            </a:endParaRPr>
          </a:p>
          <a:p>
            <a:endParaRPr lang="sl-SI" sz="1600" dirty="0" smtClean="0">
              <a:solidFill>
                <a:schemeClr val="tx1"/>
              </a:solidFill>
              <a:cs typeface="Calibri" panose="020F0502020204030204" pitchFamily="34" charset="0"/>
            </a:endParaRP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pic>
        <p:nvPicPr>
          <p:cNvPr id="10242" name="Picture 2" descr="Projekt Šola enakih možnosti | SO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998" y="791392"/>
            <a:ext cx="2143125" cy="2143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56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743995"/>
            <a:ext cx="8596668" cy="1320800"/>
          </a:xfrm>
        </p:spPr>
        <p:txBody>
          <a:bodyPr/>
          <a:lstStyle/>
          <a:p>
            <a:r>
              <a:rPr lang="sl-SI" b="1" dirty="0">
                <a:effectLst>
                  <a:outerShdw blurRad="38100" dist="38100" dir="2700000" algn="tl">
                    <a:srgbClr val="000000">
                      <a:alpha val="43137"/>
                    </a:srgbClr>
                  </a:outerShdw>
                </a:effectLst>
                <a:cs typeface="Calibri" panose="020F0502020204030204" pitchFamily="34" charset="0"/>
              </a:rPr>
              <a:t>POMEMBNI PRISTOPI, KI IZHAJAJO IZ ČUSTVENE IN SOCIALNE INTELIGENCE:</a:t>
            </a:r>
            <a:endParaRPr lang="sl-SI" b="1" dirty="0">
              <a:effectLst>
                <a:outerShdw blurRad="38100" dist="38100" dir="2700000" algn="tl">
                  <a:srgbClr val="000000">
                    <a:alpha val="43137"/>
                  </a:srgbClr>
                </a:outerShdw>
              </a:effectLst>
            </a:endParaRPr>
          </a:p>
        </p:txBody>
      </p:sp>
      <p:sp>
        <p:nvSpPr>
          <p:cNvPr id="3" name="Označba mesta vsebine 2"/>
          <p:cNvSpPr>
            <a:spLocks noGrp="1"/>
          </p:cNvSpPr>
          <p:nvPr>
            <p:ph idx="1"/>
          </p:nvPr>
        </p:nvSpPr>
        <p:spPr>
          <a:xfrm>
            <a:off x="677334" y="2210454"/>
            <a:ext cx="8596668" cy="3830908"/>
          </a:xfrm>
        </p:spPr>
        <p:txBody>
          <a:bodyPr>
            <a:normAutofit fontScale="62500" lnSpcReduction="20000"/>
          </a:bodyPr>
          <a:lstStyle/>
          <a:p>
            <a:r>
              <a:rPr lang="sl-SI" sz="2400" dirty="0">
                <a:solidFill>
                  <a:schemeClr val="tx1"/>
                </a:solidFill>
                <a:cs typeface="Calibri" panose="020F0502020204030204" pitchFamily="34" charset="0"/>
              </a:rPr>
              <a:t>NE UKAZUJEMO JIM, KAJ MORAJO DELATI, AMPAK JIM </a:t>
            </a:r>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POVEMO, KAJ OD NJIH PRIČAKUJEMO.</a:t>
            </a:r>
          </a:p>
          <a:p>
            <a:r>
              <a:rPr lang="sl-SI" sz="2400" dirty="0">
                <a:solidFill>
                  <a:schemeClr val="tx1"/>
                </a:solidFill>
                <a:cs typeface="Calibri" panose="020F0502020204030204" pitchFamily="34" charset="0"/>
              </a:rPr>
              <a:t>NE KRITIZIRAMO NE NAREJENEGA, </a:t>
            </a:r>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SKUPNO SE DOGOVORIMO, KAKO NAREDITI NEOPRAVLJENO DELO.</a:t>
            </a:r>
          </a:p>
          <a:p>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DVIGAJMO POTREBE, KI BODO SILILE K ISKANJU NOVIH ZNANJ.</a:t>
            </a:r>
          </a:p>
          <a:p>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NAMENJAJMO VELIKO POZORNOST DIJAKOM</a:t>
            </a:r>
            <a:r>
              <a:rPr lang="sl-SI" sz="2400" dirty="0">
                <a:solidFill>
                  <a:schemeClr val="tx1"/>
                </a:solidFill>
                <a:cs typeface="Calibri" panose="020F0502020204030204" pitchFamily="34" charset="0"/>
              </a:rPr>
              <a:t>, KAR JE MNOGO POMEMBNEJEŠE OD POUDARJANJA POMENA DELA, KI GA OPRAVIJO </a:t>
            </a:r>
            <a:r>
              <a:rPr lang="sl-SI" sz="2400" dirty="0" smtClean="0">
                <a:solidFill>
                  <a:schemeClr val="tx1"/>
                </a:solidFill>
                <a:cs typeface="Calibri" panose="020F0502020204030204" pitchFamily="34" charset="0"/>
              </a:rPr>
              <a:t>–</a:t>
            </a:r>
            <a:r>
              <a:rPr lang="sl-SI" sz="2400" b="1" dirty="0" smtClean="0">
                <a:solidFill>
                  <a:schemeClr val="accent1"/>
                </a:solidFill>
                <a:effectLst>
                  <a:outerShdw blurRad="38100" dist="38100" dir="2700000" algn="tl">
                    <a:srgbClr val="000000">
                      <a:alpha val="43137"/>
                    </a:srgbClr>
                  </a:outerShdw>
                </a:effectLst>
                <a:cs typeface="Calibri" panose="020F0502020204030204" pitchFamily="34" charset="0"/>
              </a:rPr>
              <a:t>VZPOSTAVIMO ODNOS </a:t>
            </a:r>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KREATIVNE OBZIRNOSTI.</a:t>
            </a:r>
          </a:p>
          <a:p>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IŠČIMO MOTIVACIJO</a:t>
            </a:r>
            <a:r>
              <a:rPr lang="sl-SI" sz="2400" dirty="0">
                <a:solidFill>
                  <a:schemeClr val="tx1"/>
                </a:solidFill>
                <a:cs typeface="Calibri" panose="020F0502020204030204" pitchFamily="34" charset="0"/>
              </a:rPr>
              <a:t>, KI JO BOMO VIDELI KOT SREDSTVO ZA ZAGOTOVITEV SOGLASJA ZA DOSEGANJE CILJEV.</a:t>
            </a:r>
          </a:p>
          <a:p>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UČIMO JIH SPREJEMANJA SEBE.</a:t>
            </a:r>
          </a:p>
          <a:p>
            <a:r>
              <a:rPr lang="sl-SI" sz="2400" dirty="0">
                <a:solidFill>
                  <a:schemeClr val="tx1"/>
                </a:solidFill>
                <a:cs typeface="Calibri" panose="020F0502020204030204" pitchFamily="34" charset="0"/>
              </a:rPr>
              <a:t>VODIMO LE TOLIKO, DA BOMO ZAGOTAVLJALI NAJBOLJŠE KORIŠČENJE ZMOGLJIVOSTI DIJAKOV – </a:t>
            </a:r>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IŠČIMO ODPRT PODPORNI STIL VODENJA.</a:t>
            </a:r>
          </a:p>
          <a:p>
            <a:r>
              <a:rPr lang="sl-SI" sz="2400" b="1" dirty="0">
                <a:solidFill>
                  <a:schemeClr val="accent1"/>
                </a:solidFill>
                <a:effectLst>
                  <a:outerShdw blurRad="38100" dist="38100" dir="2700000" algn="tl">
                    <a:srgbClr val="000000">
                      <a:alpha val="43137"/>
                    </a:srgbClr>
                  </a:outerShdw>
                </a:effectLst>
                <a:cs typeface="Calibri" panose="020F0502020204030204" pitchFamily="34" charset="0"/>
              </a:rPr>
              <a:t>POSLUŠAJMO,</a:t>
            </a:r>
            <a:r>
              <a:rPr lang="sl-SI" sz="2400" dirty="0">
                <a:solidFill>
                  <a:schemeClr val="tx1"/>
                </a:solidFill>
                <a:cs typeface="Calibri" panose="020F0502020204030204" pitchFamily="34" charset="0"/>
              </a:rPr>
              <a:t> SAJ JE POSLUŠANJE EDEN NAJBOLJŠIH NAČINOV, DA POKAŽEMO SVOJE SPOŠTOVANJE. NA TA NAČIN MU POVEMO:“ TISTO, KAR MISLIŠ, DELAŠ IN VERJAMEŠ, JE ZAME POMEMBNO.“ </a:t>
            </a:r>
          </a:p>
          <a:p>
            <a:pPr marL="0" indent="0">
              <a:buNone/>
            </a:pPr>
            <a:endParaRPr lang="sl-SI" sz="2400" dirty="0">
              <a:solidFill>
                <a:schemeClr val="tx1"/>
              </a:solidFill>
            </a:endParaRP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pic>
        <p:nvPicPr>
          <p:cNvPr id="11266" name="Picture 2" descr="Dnevni center na Srednji kmetijski šoli Grm na Sevnem | Center za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90998" y="2386802"/>
            <a:ext cx="2704911" cy="202868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5153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20436" y="290945"/>
            <a:ext cx="8553566" cy="1639455"/>
          </a:xfrm>
        </p:spPr>
        <p:txBody>
          <a:bodyPr>
            <a:normAutofit/>
          </a:bodyPr>
          <a:lstStyle/>
          <a:p>
            <a:pPr algn="ctr"/>
            <a:r>
              <a:rPr lang="sl-SI" sz="2800" b="1" dirty="0" smtClean="0">
                <a:solidFill>
                  <a:schemeClr val="accent2"/>
                </a:solidFill>
                <a:latin typeface="Calibri" panose="020F0502020204030204" pitchFamily="34" charset="0"/>
                <a:cs typeface="Calibri" panose="020F0502020204030204" pitchFamily="34" charset="0"/>
              </a:rPr>
              <a:t>DODATNA STROKOVNA POMOČ</a:t>
            </a:r>
            <a:endParaRPr lang="sl-SI" sz="2800" b="1" dirty="0">
              <a:solidFill>
                <a:schemeClr val="accent2"/>
              </a:solidFill>
              <a:latin typeface="Calibri" panose="020F0502020204030204" pitchFamily="34" charset="0"/>
              <a:cs typeface="Calibri" panose="020F0502020204030204" pitchFamily="34" charset="0"/>
            </a:endParaRPr>
          </a:p>
        </p:txBody>
      </p:sp>
      <p:graphicFrame>
        <p:nvGraphicFramePr>
          <p:cNvPr id="4" name="Označba mesta vsebine 3"/>
          <p:cNvGraphicFramePr>
            <a:graphicFrameLocks noGrp="1"/>
          </p:cNvGraphicFramePr>
          <p:nvPr>
            <p:ph idx="1"/>
            <p:extLst/>
          </p:nvPr>
        </p:nvGraphicFramePr>
        <p:xfrm>
          <a:off x="808875" y="651164"/>
          <a:ext cx="8465127"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8725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b="1" dirty="0">
                <a:effectLst>
                  <a:outerShdw blurRad="38100" dist="38100" dir="2700000" algn="tl">
                    <a:srgbClr val="000000">
                      <a:alpha val="43137"/>
                    </a:srgbClr>
                  </a:outerShdw>
                </a:effectLst>
              </a:rPr>
              <a:t>HVALA ZA VAŠO </a:t>
            </a:r>
            <a:r>
              <a:rPr lang="sl-SI" b="1" dirty="0" smtClean="0">
                <a:effectLst>
                  <a:outerShdw blurRad="38100" dist="38100" dir="2700000" algn="tl">
                    <a:srgbClr val="000000">
                      <a:alpha val="43137"/>
                    </a:srgbClr>
                  </a:outerShdw>
                </a:effectLst>
              </a:rPr>
              <a:t>POZORNOST</a:t>
            </a:r>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pic>
        <p:nvPicPr>
          <p:cNvPr id="7" name="Picture 2" descr="5 dejstev o sončnicah"/>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6709" b="1751"/>
          <a:stretch/>
        </p:blipFill>
        <p:spPr bwMode="auto">
          <a:xfrm>
            <a:off x="2388043" y="1733006"/>
            <a:ext cx="5175249" cy="3553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45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effectLst>
                  <a:outerShdw blurRad="38100" dist="38100" dir="2700000" algn="tl">
                    <a:srgbClr val="000000">
                      <a:alpha val="43137"/>
                    </a:srgbClr>
                  </a:outerShdw>
                </a:effectLst>
              </a:rPr>
              <a:t>ZAKLJUČEK IN LITERATURA</a:t>
            </a:r>
            <a:endParaRPr lang="sl-SI" dirty="0"/>
          </a:p>
        </p:txBody>
      </p:sp>
      <p:sp>
        <p:nvSpPr>
          <p:cNvPr id="3" name="Označba mesta vsebine 2"/>
          <p:cNvSpPr>
            <a:spLocks noGrp="1"/>
          </p:cNvSpPr>
          <p:nvPr>
            <p:ph idx="1"/>
          </p:nvPr>
        </p:nvSpPr>
        <p:spPr/>
        <p:txBody>
          <a:bodyPr>
            <a:normAutofit lnSpcReduction="10000"/>
          </a:bodyPr>
          <a:lstStyle/>
          <a:p>
            <a:r>
              <a:rPr lang="sl-SI" b="1" dirty="0">
                <a:solidFill>
                  <a:schemeClr val="tx1"/>
                </a:solidFill>
                <a:effectLst>
                  <a:outerShdw blurRad="38100" dist="38100" dir="2700000" algn="tl">
                    <a:srgbClr val="000000">
                      <a:alpha val="43137"/>
                    </a:srgbClr>
                  </a:outerShdw>
                </a:effectLst>
              </a:rPr>
              <a:t>V NADALJEVANJU BOMO SLEDILI VSEM IZSLEDKOM, KI SO NANIZANI V DANAŠNJEM SPLETNEM SVETOVANJU. </a:t>
            </a:r>
            <a:r>
              <a:rPr lang="sl-SI" b="1" dirty="0" smtClean="0">
                <a:solidFill>
                  <a:schemeClr val="tx1"/>
                </a:solidFill>
                <a:effectLst>
                  <a:outerShdw blurRad="38100" dist="38100" dir="2700000" algn="tl">
                    <a:srgbClr val="000000">
                      <a:alpha val="43137"/>
                    </a:srgbClr>
                  </a:outerShdw>
                </a:effectLst>
              </a:rPr>
              <a:t>SLEDI ŠE ZADNJE, 5. NADALJEVANJE.NEKAJ </a:t>
            </a:r>
            <a:r>
              <a:rPr lang="sl-SI" b="1" dirty="0" smtClean="0">
                <a:solidFill>
                  <a:schemeClr val="tx1"/>
                </a:solidFill>
                <a:effectLst>
                  <a:outerShdw blurRad="38100" dist="38100" dir="2700000" algn="tl">
                    <a:srgbClr val="000000">
                      <a:alpha val="43137"/>
                    </a:srgbClr>
                  </a:outerShdw>
                </a:effectLst>
              </a:rPr>
              <a:t>BESED BO TEKLO TUDI O </a:t>
            </a:r>
            <a:r>
              <a:rPr lang="sl-SI" b="1" dirty="0" smtClean="0">
                <a:solidFill>
                  <a:schemeClr val="tx1"/>
                </a:solidFill>
                <a:effectLst>
                  <a:outerShdw blurRad="38100" dist="38100" dir="2700000" algn="tl">
                    <a:srgbClr val="000000">
                      <a:alpha val="43137"/>
                    </a:srgbClr>
                  </a:outerShdw>
                </a:effectLst>
              </a:rPr>
              <a:t>MOŽNI IZBIRI  </a:t>
            </a:r>
            <a:r>
              <a:rPr lang="sl-SI" b="1" dirty="0" smtClean="0">
                <a:solidFill>
                  <a:schemeClr val="tx1"/>
                </a:solidFill>
                <a:effectLst>
                  <a:outerShdw blurRad="38100" dist="38100" dir="2700000" algn="tl">
                    <a:srgbClr val="000000">
                      <a:alpha val="43137"/>
                    </a:srgbClr>
                  </a:outerShdw>
                </a:effectLst>
              </a:rPr>
              <a:t>POKLICEV BODOČIH DIJAKOV S POSEBNIMI POTREBAMI (O MOŽNOSTIH IZBIRE V NOVEM MESTU).</a:t>
            </a:r>
          </a:p>
          <a:p>
            <a:r>
              <a:rPr lang="sl-SI" b="1" dirty="0" smtClean="0">
                <a:solidFill>
                  <a:schemeClr val="tx1"/>
                </a:solidFill>
                <a:effectLst>
                  <a:outerShdw blurRad="38100" dist="38100" dir="2700000" algn="tl">
                    <a:srgbClr val="000000">
                      <a:alpha val="43137"/>
                    </a:srgbClr>
                  </a:outerShdw>
                </a:effectLst>
              </a:rPr>
              <a:t>SREČNO </a:t>
            </a:r>
            <a:r>
              <a:rPr lang="sl-SI" b="1" dirty="0">
                <a:solidFill>
                  <a:schemeClr val="tx1"/>
                </a:solidFill>
                <a:effectLst>
                  <a:outerShdw blurRad="38100" dist="38100" dir="2700000" algn="tl">
                    <a:srgbClr val="000000">
                      <a:alpha val="43137"/>
                    </a:srgbClr>
                  </a:outerShdw>
                </a:effectLst>
              </a:rPr>
              <a:t>IN OSTANITE ZDRAVI</a:t>
            </a:r>
            <a:r>
              <a:rPr lang="sl-SI" b="1" dirty="0" smtClean="0">
                <a:solidFill>
                  <a:schemeClr val="tx1"/>
                </a:solidFill>
                <a:effectLst>
                  <a:outerShdw blurRad="38100" dist="38100" dir="2700000" algn="tl">
                    <a:srgbClr val="000000">
                      <a:alpha val="43137"/>
                    </a:srgbClr>
                  </a:outerShdw>
                </a:effectLst>
              </a:rPr>
              <a:t>.</a:t>
            </a:r>
          </a:p>
          <a:p>
            <a:endParaRPr lang="sl-SI" b="1" dirty="0">
              <a:solidFill>
                <a:schemeClr val="tx1"/>
              </a:solidFill>
              <a:effectLst>
                <a:outerShdw blurRad="38100" dist="38100" dir="2700000" algn="tl">
                  <a:srgbClr val="000000">
                    <a:alpha val="43137"/>
                  </a:srgbClr>
                </a:outerShdw>
              </a:effectLst>
            </a:endParaRPr>
          </a:p>
          <a:p>
            <a:pPr marL="0" indent="0">
              <a:buNone/>
            </a:pPr>
            <a:endParaRPr lang="sl-SI" b="1" dirty="0" smtClean="0">
              <a:solidFill>
                <a:schemeClr val="tx1"/>
              </a:solidFill>
              <a:effectLst>
                <a:outerShdw blurRad="38100" dist="38100" dir="2700000" algn="tl">
                  <a:srgbClr val="000000">
                    <a:alpha val="43137"/>
                  </a:srgbClr>
                </a:outerShdw>
              </a:effectLst>
            </a:endParaRPr>
          </a:p>
          <a:p>
            <a:r>
              <a:rPr lang="sl-SI" sz="1200" dirty="0" err="1" smtClean="0">
                <a:solidFill>
                  <a:schemeClr val="tx1"/>
                </a:solidFill>
              </a:rPr>
              <a:t>Brodnjak</a:t>
            </a:r>
            <a:r>
              <a:rPr lang="sl-SI" sz="1200" dirty="0" smtClean="0">
                <a:solidFill>
                  <a:schemeClr val="tx1"/>
                </a:solidFill>
              </a:rPr>
              <a:t>, S. (2012). Prehod mladostnikov s primanjkljaji na posameznih področjih učenja iz osnovne v srednjo šolo. Diplomsko delo. Str. </a:t>
            </a:r>
            <a:r>
              <a:rPr lang="sl-SI" sz="1200" dirty="0" smtClean="0">
                <a:solidFill>
                  <a:schemeClr val="tx1"/>
                </a:solidFill>
              </a:rPr>
              <a:t>48-50</a:t>
            </a:r>
            <a:r>
              <a:rPr lang="sl-SI" sz="1200" dirty="0" smtClean="0">
                <a:solidFill>
                  <a:schemeClr val="tx1"/>
                </a:solidFill>
              </a:rPr>
              <a:t>.</a:t>
            </a:r>
          </a:p>
          <a:p>
            <a:r>
              <a:rPr lang="sl-SI" sz="1200" dirty="0" smtClean="0">
                <a:solidFill>
                  <a:schemeClr val="tx1"/>
                </a:solidFill>
              </a:rPr>
              <a:t>Jakše, N. (2019). Dijaki z učnimi težavami – prilagoditve pri delu. </a:t>
            </a:r>
            <a:r>
              <a:rPr lang="sl-SI" sz="1200" dirty="0" smtClean="0">
                <a:solidFill>
                  <a:schemeClr val="tx1"/>
                </a:solidFill>
              </a:rPr>
              <a:t>Zbornik prispevkov. Žalec.1. mednarodna konferenca </a:t>
            </a:r>
            <a:r>
              <a:rPr lang="sl-SI" sz="1200" b="1" dirty="0" smtClean="0">
                <a:solidFill>
                  <a:schemeClr val="tx1"/>
                </a:solidFill>
                <a:cs typeface="Calibri" panose="020F0502020204030204" pitchFamily="34" charset="0"/>
              </a:rPr>
              <a:t>„</a:t>
            </a:r>
            <a:r>
              <a:rPr lang="sl-SI" sz="1200" b="1" dirty="0" smtClean="0">
                <a:solidFill>
                  <a:schemeClr val="tx1"/>
                </a:solidFill>
                <a:latin typeface="+mj-lt"/>
                <a:cs typeface="Calibri" panose="020F0502020204030204" pitchFamily="34" charset="0"/>
              </a:rPr>
              <a:t>Drugačnost – naš izziv in dolžnost“. Str. 187 – 198.</a:t>
            </a:r>
          </a:p>
          <a:p>
            <a:r>
              <a:rPr lang="sl-SI" sz="1200" dirty="0" smtClean="0">
                <a:solidFill>
                  <a:schemeClr val="tx1"/>
                </a:solidFill>
              </a:rPr>
              <a:t> </a:t>
            </a:r>
            <a:endParaRPr lang="sl-SI" sz="1200" dirty="0" smtClean="0">
              <a:solidFill>
                <a:schemeClr val="tx1"/>
              </a:solidFill>
            </a:endParaRPr>
          </a:p>
          <a:p>
            <a:endParaRPr lang="sl-SI" sz="1400" dirty="0">
              <a:solidFill>
                <a:schemeClr val="tx1"/>
              </a:solidFill>
            </a:endParaRPr>
          </a:p>
          <a:p>
            <a:endParaRPr lang="sl-SI" sz="1400" dirty="0"/>
          </a:p>
        </p:txBody>
      </p:sp>
      <p:pic>
        <p:nvPicPr>
          <p:cNvPr id="4" name="Slika 3" descr="😃"/>
          <p:cNvPicPr/>
          <p:nvPr/>
        </p:nvPicPr>
        <p:blipFill>
          <a:blip r:embed="rId2">
            <a:extLst>
              <a:ext uri="{28A0092B-C50C-407E-A947-70E740481C1C}">
                <a14:useLocalDpi xmlns:a14="http://schemas.microsoft.com/office/drawing/2010/main" val="0"/>
              </a:ext>
            </a:extLst>
          </a:blip>
          <a:srcRect/>
          <a:stretch>
            <a:fillRect/>
          </a:stretch>
        </p:blipFill>
        <p:spPr bwMode="auto">
          <a:xfrm>
            <a:off x="4413965" y="3872376"/>
            <a:ext cx="457200" cy="457200"/>
          </a:xfrm>
          <a:prstGeom prst="rect">
            <a:avLst/>
          </a:prstGeom>
          <a:noFill/>
          <a:ln>
            <a:noFill/>
          </a:ln>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spTree>
    <p:extLst>
      <p:ext uri="{BB962C8B-B14F-4D97-AF65-F5344CB8AC3E}">
        <p14:creationId xmlns:p14="http://schemas.microsoft.com/office/powerpoint/2010/main" val="321387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effectLst>
                  <a:outerShdw blurRad="38100" dist="38100" dir="2700000" algn="tl">
                    <a:srgbClr val="000000">
                      <a:alpha val="43137"/>
                    </a:srgbClr>
                  </a:outerShdw>
                </a:effectLst>
              </a:rPr>
              <a:t>PRIPRAVA NA IZOBRAŽEVALNI PREHOD</a:t>
            </a:r>
            <a:endParaRPr lang="sl-SI" b="1" dirty="0">
              <a:effectLst>
                <a:outerShdw blurRad="38100" dist="38100" dir="2700000" algn="tl">
                  <a:srgbClr val="000000">
                    <a:alpha val="43137"/>
                  </a:srgbClr>
                </a:outerShdw>
              </a:effectLst>
            </a:endParaRPr>
          </a:p>
        </p:txBody>
      </p:sp>
      <p:sp>
        <p:nvSpPr>
          <p:cNvPr id="3" name="Označba mesta vsebine 2"/>
          <p:cNvSpPr>
            <a:spLocks noGrp="1"/>
          </p:cNvSpPr>
          <p:nvPr>
            <p:ph idx="1"/>
          </p:nvPr>
        </p:nvSpPr>
        <p:spPr>
          <a:xfrm>
            <a:off x="677334" y="2452913"/>
            <a:ext cx="8596668" cy="3588449"/>
          </a:xfrm>
        </p:spPr>
        <p:txBody>
          <a:bodyPr>
            <a:normAutofit/>
          </a:bodyPr>
          <a:lstStyle/>
          <a:p>
            <a:r>
              <a:rPr lang="sl-SI" sz="2400" dirty="0" smtClean="0">
                <a:solidFill>
                  <a:schemeClr val="tx1"/>
                </a:solidFill>
              </a:rPr>
              <a:t>DA BI UČENCEM OMOGOČILI ČIM BOLJ USPEŠEN PREHOD NA VIŠJO RAVEN IZOBRAŽEVANJA, MORA VSAKA ŠOLA IMETI </a:t>
            </a:r>
            <a:r>
              <a:rPr lang="sl-SI" sz="2400" b="1" dirty="0" smtClean="0">
                <a:solidFill>
                  <a:schemeClr val="accent1"/>
                </a:solidFill>
                <a:effectLst>
                  <a:outerShdw blurRad="38100" dist="38100" dir="2700000" algn="tl">
                    <a:srgbClr val="000000">
                      <a:alpha val="43137"/>
                    </a:srgbClr>
                  </a:outerShdw>
                </a:effectLst>
              </a:rPr>
              <a:t>TRANZICIJSKI NAČRT OZIROMA PROGRAM.</a:t>
            </a:r>
          </a:p>
          <a:p>
            <a:pPr marL="0" indent="0">
              <a:buNone/>
            </a:pPr>
            <a:endParaRPr lang="sl-SI" sz="2400" b="1" dirty="0" smtClean="0">
              <a:solidFill>
                <a:schemeClr val="accent1"/>
              </a:solidFill>
              <a:effectLst>
                <a:outerShdw blurRad="38100" dist="38100" dir="2700000" algn="tl">
                  <a:srgbClr val="000000">
                    <a:alpha val="43137"/>
                  </a:srgbClr>
                </a:outerShdw>
              </a:effectLst>
            </a:endParaRPr>
          </a:p>
          <a:p>
            <a:r>
              <a:rPr lang="sl-SI" sz="2400" dirty="0" smtClean="0">
                <a:solidFill>
                  <a:schemeClr val="tx1"/>
                </a:solidFill>
              </a:rPr>
              <a:t>OSNOVA VSAKEGA TAKEGA PROGRAMA PA JE SODELOVANJE OBEH USTANOV IN NJIHOVEGA OSEBJA.</a:t>
            </a: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5647745"/>
            <a:ext cx="7475220" cy="746760"/>
          </a:xfrm>
          <a:prstGeom prst="rect">
            <a:avLst/>
          </a:prstGeom>
        </p:spPr>
      </p:pic>
      <p:pic>
        <p:nvPicPr>
          <p:cNvPr id="5" name="Slika 4" descr="Rezultat iskanja slik za dijaki s posebnimi potrebami"/>
          <p:cNvPicPr/>
          <p:nvPr/>
        </p:nvPicPr>
        <p:blipFill>
          <a:blip r:embed="rId3">
            <a:extLst>
              <a:ext uri="{28A0092B-C50C-407E-A947-70E740481C1C}">
                <a14:useLocalDpi xmlns:a14="http://schemas.microsoft.com/office/drawing/2010/main" val="0"/>
              </a:ext>
            </a:extLst>
          </a:blip>
          <a:srcRect/>
          <a:stretch>
            <a:fillRect/>
          </a:stretch>
        </p:blipFill>
        <p:spPr bwMode="auto">
          <a:xfrm>
            <a:off x="7454536" y="1270000"/>
            <a:ext cx="4084321" cy="10284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076828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8596668" cy="930296"/>
          </a:xfrm>
        </p:spPr>
        <p:txBody>
          <a:bodyPr>
            <a:normAutofit/>
          </a:bodyPr>
          <a:lstStyle/>
          <a:p>
            <a:r>
              <a:rPr lang="sl-SI" b="1" dirty="0" smtClean="0">
                <a:effectLst>
                  <a:outerShdw blurRad="38100" dist="38100" dir="2700000" algn="tl">
                    <a:srgbClr val="000000">
                      <a:alpha val="43137"/>
                    </a:srgbClr>
                  </a:outerShdw>
                </a:effectLst>
              </a:rPr>
              <a:t>UČITELJI IN  </a:t>
            </a:r>
            <a:r>
              <a:rPr lang="sl-SI" b="1" dirty="0">
                <a:effectLst>
                  <a:outerShdw blurRad="38100" dist="38100" dir="2700000" algn="tl">
                    <a:srgbClr val="000000">
                      <a:alpha val="43137"/>
                    </a:srgbClr>
                  </a:outerShdw>
                </a:effectLst>
              </a:rPr>
              <a:t>IZOBRAŽEVALNI PREHOD</a:t>
            </a:r>
            <a:endParaRPr lang="sl-SI" dirty="0"/>
          </a:p>
        </p:txBody>
      </p:sp>
      <p:sp>
        <p:nvSpPr>
          <p:cNvPr id="3" name="Označba mesta vsebine 2"/>
          <p:cNvSpPr>
            <a:spLocks noGrp="1"/>
          </p:cNvSpPr>
          <p:nvPr>
            <p:ph idx="1"/>
          </p:nvPr>
        </p:nvSpPr>
        <p:spPr>
          <a:xfrm>
            <a:off x="677334" y="1539896"/>
            <a:ext cx="8596668" cy="4103258"/>
          </a:xfrm>
        </p:spPr>
        <p:txBody>
          <a:bodyPr>
            <a:normAutofit/>
          </a:bodyPr>
          <a:lstStyle/>
          <a:p>
            <a:pPr marL="0" indent="0">
              <a:buNone/>
            </a:pPr>
            <a:endParaRPr lang="sl-SI" sz="2400" dirty="0" smtClean="0"/>
          </a:p>
          <a:p>
            <a:pPr marL="0" indent="0">
              <a:buNone/>
            </a:pPr>
            <a:r>
              <a:rPr lang="sl-SI" sz="2400" dirty="0" smtClean="0"/>
              <a:t>LETA 1999 JE MICHAEL MAZZAR MENIL, DA ŽIVIMO V OSRČJU HITRIH SPREMEMB, KI NAS PRIPELJEJO DO TEGA, DA VEDNO HITREJE ZAPUŠČAMO DOBO INDUSTRIJE IN PREHAJAMO V DOBO ZNANJA. UČITELJI TAKO SPREJEMAJO NOVE VLOGE IN Z NJIMI NOVE CILJE. NAMESTO, DA UČENCE PRIPRAVLJAJO NA TOČNO DOLOČENE POKLICE OZIROMA SLUŽBE, SE RAJE POSVEČAJO RAZVOJU </a:t>
            </a:r>
            <a:r>
              <a:rPr lang="sl-SI" sz="2400" b="1" dirty="0" smtClean="0">
                <a:solidFill>
                  <a:schemeClr val="accent1"/>
                </a:solidFill>
                <a:effectLst>
                  <a:outerShdw blurRad="38100" dist="38100" dir="2700000" algn="tl">
                    <a:srgbClr val="000000">
                      <a:alpha val="43137"/>
                    </a:srgbClr>
                  </a:outerShdw>
                </a:effectLst>
              </a:rPr>
              <a:t>VSEŽIVLJENJSKIH UČENCEV, </a:t>
            </a:r>
            <a:r>
              <a:rPr lang="sl-SI" sz="2400" dirty="0" smtClean="0"/>
              <a:t>KI SE BODO ZNALI PRILAGAJATI HITRO SPREMINJAJOČEMU SE DELOVNEMU MESTU. (AKOS, QUEEN IN LINEBERRY, 2005).</a:t>
            </a:r>
            <a:endParaRPr lang="sl-SI" sz="2400"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5808617"/>
            <a:ext cx="7475220" cy="783771"/>
          </a:xfrm>
          <a:prstGeom prst="rect">
            <a:avLst/>
          </a:prstGeom>
        </p:spPr>
      </p:pic>
      <p:pic>
        <p:nvPicPr>
          <p:cNvPr id="2052" name="Picture 4" descr="Informacije za vpis v srednjo šolo 2020 | Osnovna šola Bistr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6329" y="609600"/>
            <a:ext cx="2381250" cy="41052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68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dirty="0">
                <a:effectLst>
                  <a:outerShdw blurRad="38100" dist="38100" dir="2700000" algn="tl">
                    <a:srgbClr val="000000">
                      <a:alpha val="43137"/>
                    </a:srgbClr>
                  </a:outerShdw>
                </a:effectLst>
              </a:rPr>
              <a:t>UČITELJI IN  IZOBRAŽEVALNI </a:t>
            </a:r>
            <a:r>
              <a:rPr lang="sl-SI" b="1" dirty="0" smtClean="0">
                <a:effectLst>
                  <a:outerShdw blurRad="38100" dist="38100" dir="2700000" algn="tl">
                    <a:srgbClr val="000000">
                      <a:alpha val="43137"/>
                    </a:srgbClr>
                  </a:outerShdw>
                </a:effectLst>
              </a:rPr>
              <a:t>PREHOD:</a:t>
            </a:r>
            <a:br>
              <a:rPr lang="sl-SI" b="1" dirty="0" smtClean="0">
                <a:effectLst>
                  <a:outerShdw blurRad="38100" dist="38100" dir="2700000" algn="tl">
                    <a:srgbClr val="000000">
                      <a:alpha val="43137"/>
                    </a:srgbClr>
                  </a:outerShdw>
                </a:effectLst>
              </a:rPr>
            </a:br>
            <a:r>
              <a:rPr lang="sl-SI" b="1" u="sng" dirty="0">
                <a:effectLst>
                  <a:outerShdw blurRad="38100" dist="38100" dir="2700000" algn="tl">
                    <a:srgbClr val="000000">
                      <a:alpha val="43137"/>
                    </a:srgbClr>
                  </a:outerShdw>
                </a:effectLst>
              </a:rPr>
              <a:t>RAVNATELJ</a:t>
            </a:r>
            <a:br>
              <a:rPr lang="sl-SI" b="1" u="sng" dirty="0">
                <a:effectLst>
                  <a:outerShdw blurRad="38100" dist="38100" dir="2700000" algn="tl">
                    <a:srgbClr val="000000">
                      <a:alpha val="43137"/>
                    </a:srgbClr>
                  </a:outerShdw>
                </a:effectLst>
              </a:rPr>
            </a:br>
            <a:endParaRPr lang="sl-SI" dirty="0"/>
          </a:p>
        </p:txBody>
      </p:sp>
      <p:sp>
        <p:nvSpPr>
          <p:cNvPr id="3" name="Označba mesta vsebine 2"/>
          <p:cNvSpPr>
            <a:spLocks noGrp="1"/>
          </p:cNvSpPr>
          <p:nvPr>
            <p:ph idx="1"/>
          </p:nvPr>
        </p:nvSpPr>
        <p:spPr>
          <a:xfrm>
            <a:off x="677334" y="1689462"/>
            <a:ext cx="8596668" cy="4119155"/>
          </a:xfrm>
        </p:spPr>
        <p:txBody>
          <a:bodyPr>
            <a:normAutofit lnSpcReduction="10000"/>
          </a:bodyPr>
          <a:lstStyle/>
          <a:p>
            <a:pPr marL="0" indent="0">
              <a:buNone/>
            </a:pPr>
            <a:endParaRPr lang="sl-SI" sz="2400" b="1" u="sng" dirty="0" smtClean="0">
              <a:solidFill>
                <a:schemeClr val="accent1"/>
              </a:solidFill>
              <a:effectLst>
                <a:outerShdw blurRad="38100" dist="38100" dir="2700000" algn="tl">
                  <a:srgbClr val="000000">
                    <a:alpha val="43137"/>
                  </a:srgbClr>
                </a:outerShdw>
              </a:effectLst>
            </a:endParaRPr>
          </a:p>
          <a:p>
            <a:pPr marL="0" indent="0">
              <a:buNone/>
            </a:pPr>
            <a:r>
              <a:rPr lang="sl-SI" sz="2400" dirty="0" smtClean="0">
                <a:solidFill>
                  <a:schemeClr val="tx1"/>
                </a:solidFill>
              </a:rPr>
              <a:t>VLOGA RAVNATELJA JE V ČASU PREHODA NAJPOMEMBNEJŠA. RAVNATELJ JE TISTI, KI POSTAVI CILJE IN MEJE USPEŠNEGA PREHODA IN NATO TUDI SKRBI, DA SE JIH IZPOLNJUJE.</a:t>
            </a:r>
          </a:p>
          <a:p>
            <a:pPr marL="0" indent="0">
              <a:buNone/>
            </a:pPr>
            <a:endParaRPr lang="sl-SI" sz="2400" dirty="0">
              <a:solidFill>
                <a:schemeClr val="tx1"/>
              </a:solidFill>
            </a:endParaRPr>
          </a:p>
          <a:p>
            <a:pPr marL="0" indent="0">
              <a:buNone/>
            </a:pPr>
            <a:r>
              <a:rPr lang="sl-SI" sz="2400" dirty="0" smtClean="0">
                <a:solidFill>
                  <a:schemeClr val="tx1"/>
                </a:solidFill>
              </a:rPr>
              <a:t>RAVNATELJ MORA UČITELJE PREPRIČATIV FILOZOFIJO USPEŠNEGA PREHODA IN SKUPAJ Z NJIMI NAJTI NAJUSTREZNEJŠE POTI, KAKO ZADANE CILJE DOSEČI. UČITELJEM, KI BODO SODELOVALI PRI PROCESU, NALAGA NOVE ODGOVORNOSTI IN JIH USMERJA.</a:t>
            </a:r>
            <a:endParaRPr lang="sl-SI" sz="2400" dirty="0" smtClean="0">
              <a:solidFill>
                <a:schemeClr val="tx1"/>
              </a:solidFill>
            </a:endParaRP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5808617"/>
            <a:ext cx="7475220" cy="783771"/>
          </a:xfrm>
          <a:prstGeom prst="rect">
            <a:avLst/>
          </a:prstGeom>
        </p:spPr>
      </p:pic>
      <p:pic>
        <p:nvPicPr>
          <p:cNvPr id="3076" name="Picture 4" descr="Nekdanji ravnatelj na zatožni klopi, ker je zaščitil žrtvi? | Žurnal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142478">
            <a:off x="8808247" y="603418"/>
            <a:ext cx="2857500" cy="165620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18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effectLst>
                  <a:outerShdw blurRad="38100" dist="38100" dir="2700000" algn="tl">
                    <a:srgbClr val="000000">
                      <a:alpha val="43137"/>
                    </a:srgbClr>
                  </a:outerShdw>
                </a:effectLst>
              </a:rPr>
              <a:t>UČITELJI IN  IZOBRAŽEVALNI </a:t>
            </a:r>
            <a:r>
              <a:rPr lang="sl-SI" b="1" dirty="0" smtClean="0">
                <a:effectLst>
                  <a:outerShdw blurRad="38100" dist="38100" dir="2700000" algn="tl">
                    <a:srgbClr val="000000">
                      <a:alpha val="43137"/>
                    </a:srgbClr>
                  </a:outerShdw>
                </a:effectLst>
              </a:rPr>
              <a:t>PREHOD:</a:t>
            </a:r>
            <a:br>
              <a:rPr lang="sl-SI" b="1" dirty="0" smtClean="0">
                <a:effectLst>
                  <a:outerShdw blurRad="38100" dist="38100" dir="2700000" algn="tl">
                    <a:srgbClr val="000000">
                      <a:alpha val="43137"/>
                    </a:srgbClr>
                  </a:outerShdw>
                </a:effectLst>
              </a:rPr>
            </a:br>
            <a:r>
              <a:rPr lang="sl-SI" b="1" u="sng" dirty="0">
                <a:effectLst>
                  <a:outerShdw blurRad="38100" dist="38100" dir="2700000" algn="tl">
                    <a:srgbClr val="000000">
                      <a:alpha val="43137"/>
                    </a:srgbClr>
                  </a:outerShdw>
                </a:effectLst>
              </a:rPr>
              <a:t>RAVNATELJ</a:t>
            </a:r>
            <a:endParaRPr lang="sl-SI" dirty="0"/>
          </a:p>
        </p:txBody>
      </p:sp>
      <p:sp>
        <p:nvSpPr>
          <p:cNvPr id="3" name="Označba mesta vsebine 2"/>
          <p:cNvSpPr>
            <a:spLocks noGrp="1"/>
          </p:cNvSpPr>
          <p:nvPr>
            <p:ph idx="1"/>
          </p:nvPr>
        </p:nvSpPr>
        <p:spPr>
          <a:xfrm>
            <a:off x="677334" y="1930401"/>
            <a:ext cx="8596668" cy="3982720"/>
          </a:xfrm>
        </p:spPr>
        <p:txBody>
          <a:bodyPr>
            <a:normAutofit/>
          </a:bodyPr>
          <a:lstStyle/>
          <a:p>
            <a:pPr marL="0" indent="0">
              <a:buNone/>
            </a:pPr>
            <a:r>
              <a:rPr lang="sl-SI" sz="2400" dirty="0" smtClean="0">
                <a:solidFill>
                  <a:schemeClr val="tx1"/>
                </a:solidFill>
              </a:rPr>
              <a:t>KOT VODITELJ ŠOLE MORA BITI MED PRVIMI, KI PRINAŠA NOVOSTI IN PODPIRA SPREMEMBE V DOBRO VSEH UČENCEV. PRAV TAKO SE MORA POVEZATI Z RAVANATELJI DRUGIH ŠOL TER Z NJIMI OSTATI V DELOVNEM ODNOSU, KI SPODBUJA USPEŠEN PREHOD.</a:t>
            </a:r>
          </a:p>
          <a:p>
            <a:pPr marL="0" indent="0">
              <a:buNone/>
            </a:pPr>
            <a:r>
              <a:rPr lang="sl-SI" sz="2400" b="1" u="sng" dirty="0" smtClean="0">
                <a:solidFill>
                  <a:schemeClr val="accent1"/>
                </a:solidFill>
                <a:effectLst>
                  <a:outerShdw blurRad="38100" dist="38100" dir="2700000" algn="tl">
                    <a:srgbClr val="000000">
                      <a:alpha val="43137"/>
                    </a:srgbClr>
                  </a:outerShdw>
                </a:effectLst>
              </a:rPr>
              <a:t>VZPOSTAVI DELOVNO SKUPINO</a:t>
            </a:r>
            <a:r>
              <a:rPr lang="sl-SI" sz="2400" dirty="0" smtClean="0">
                <a:solidFill>
                  <a:schemeClr val="tx1"/>
                </a:solidFill>
              </a:rPr>
              <a:t>, KI SE POSEBEJ UKVARJA S SATRŠI, NJIHOVIMI STRAHOVI IN POTREBAMI ZA LASTNEGA OTROKA V PRIHAJAJOČEM ŠOLSKEM LETU TER JIH SEZNANJA Z NAČINOM DELA, NOVOSTMI, POMENOM IN POTEKOM PREHODA.</a:t>
            </a:r>
            <a:endParaRPr lang="sl-SI" sz="2400" dirty="0">
              <a:solidFill>
                <a:schemeClr val="tx1"/>
              </a:solidFill>
            </a:endParaRPr>
          </a:p>
          <a:p>
            <a:endParaRPr lang="sl-SI" sz="2400" b="1" dirty="0">
              <a:solidFill>
                <a:schemeClr val="accent1"/>
              </a:solidFill>
              <a:effectLst>
                <a:outerShdw blurRad="38100" dist="38100" dir="2700000" algn="tl">
                  <a:srgbClr val="000000">
                    <a:alpha val="43137"/>
                  </a:srgbClr>
                </a:outerShdw>
              </a:effectLst>
            </a:endParaRP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5913120"/>
            <a:ext cx="7475220" cy="679268"/>
          </a:xfrm>
          <a:prstGeom prst="rect">
            <a:avLst/>
          </a:prstGeom>
        </p:spPr>
      </p:pic>
      <p:pic>
        <p:nvPicPr>
          <p:cNvPr id="5122" name="Picture 2" descr="Nekdanji ravnatelj na zatožni klopi, ker je zaščitil žrtvi? | Žurnal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764630">
            <a:off x="9013853" y="804521"/>
            <a:ext cx="2857500" cy="184429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440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87977"/>
            <a:ext cx="8596668" cy="1320800"/>
          </a:xfrm>
        </p:spPr>
        <p:txBody>
          <a:bodyPr/>
          <a:lstStyle/>
          <a:p>
            <a:r>
              <a:rPr lang="sl-SI" b="1" dirty="0">
                <a:effectLst>
                  <a:outerShdw blurRad="38100" dist="38100" dir="2700000" algn="tl">
                    <a:srgbClr val="000000">
                      <a:alpha val="43137"/>
                    </a:srgbClr>
                  </a:outerShdw>
                </a:effectLst>
              </a:rPr>
              <a:t>UČITELJI IN  IZOBRAŽEVALNI </a:t>
            </a:r>
            <a:r>
              <a:rPr lang="sl-SI" b="1" dirty="0" smtClean="0">
                <a:effectLst>
                  <a:outerShdw blurRad="38100" dist="38100" dir="2700000" algn="tl">
                    <a:srgbClr val="000000">
                      <a:alpha val="43137"/>
                    </a:srgbClr>
                  </a:outerShdw>
                </a:effectLst>
              </a:rPr>
              <a:t>PREHOD: </a:t>
            </a:r>
            <a:br>
              <a:rPr lang="sl-SI" b="1" dirty="0" smtClean="0">
                <a:effectLst>
                  <a:outerShdw blurRad="38100" dist="38100" dir="2700000" algn="tl">
                    <a:srgbClr val="000000">
                      <a:alpha val="43137"/>
                    </a:srgbClr>
                  </a:outerShdw>
                </a:effectLst>
              </a:rPr>
            </a:br>
            <a:r>
              <a:rPr lang="sl-SI" b="1" dirty="0" smtClean="0">
                <a:effectLst>
                  <a:outerShdw blurRad="38100" dist="38100" dir="2700000" algn="tl">
                    <a:srgbClr val="000000">
                      <a:alpha val="43137"/>
                    </a:srgbClr>
                  </a:outerShdw>
                </a:effectLst>
              </a:rPr>
              <a:t>SVETOVALNA SLUŽBA</a:t>
            </a:r>
            <a:endParaRPr lang="sl-SI" b="1" dirty="0">
              <a:effectLst>
                <a:outerShdw blurRad="38100" dist="38100" dir="2700000" algn="tl">
                  <a:srgbClr val="000000">
                    <a:alpha val="43137"/>
                  </a:srgbClr>
                </a:outerShdw>
              </a:effectLst>
            </a:endParaRPr>
          </a:p>
        </p:txBody>
      </p:sp>
      <p:sp>
        <p:nvSpPr>
          <p:cNvPr id="3" name="Označba mesta vsebine 2"/>
          <p:cNvSpPr>
            <a:spLocks noGrp="1"/>
          </p:cNvSpPr>
          <p:nvPr>
            <p:ph idx="1"/>
          </p:nvPr>
        </p:nvSpPr>
        <p:spPr/>
        <p:txBody>
          <a:bodyPr>
            <a:normAutofit lnSpcReduction="10000"/>
          </a:bodyPr>
          <a:lstStyle/>
          <a:p>
            <a:r>
              <a:rPr lang="sl-SI" sz="2400" dirty="0" smtClean="0">
                <a:solidFill>
                  <a:schemeClr val="tx1"/>
                </a:solidFill>
              </a:rPr>
              <a:t>NAJPOMEMBNEJŠE DELO,KI GA SVETOVALNA SLUŽBA OPRAVI ZA USPEŠEN PREHOD, </a:t>
            </a:r>
            <a:r>
              <a:rPr lang="sl-SI" sz="2400" b="1" dirty="0" smtClean="0">
                <a:solidFill>
                  <a:schemeClr val="accent1"/>
                </a:solidFill>
                <a:effectLst>
                  <a:outerShdw blurRad="38100" dist="38100" dir="2700000" algn="tl">
                    <a:srgbClr val="000000">
                      <a:alpha val="43137"/>
                    </a:srgbClr>
                  </a:outerShdw>
                </a:effectLst>
              </a:rPr>
              <a:t>JE RAZPOREJANJE UČENCEV S POSEBNIMI POTREBAMI V RAZREDE IN DIFERENCIALNE RAVNI TER SESTAVA TIMOV.</a:t>
            </a:r>
          </a:p>
          <a:p>
            <a:r>
              <a:rPr lang="sl-SI" sz="2400" dirty="0" smtClean="0">
                <a:solidFill>
                  <a:schemeClr val="tx1"/>
                </a:solidFill>
              </a:rPr>
              <a:t>SODELUJEJO Z UČENCI, KI IMAJO FOBIJE GLEDE ŠOLE, TER JIM Z VODENJEM POMAGAJO ODPRAVITI OVIRE IN TEŽAVE GLEDE PRILAGODITVE V NOVO OKOLJE.</a:t>
            </a:r>
          </a:p>
          <a:p>
            <a:r>
              <a:rPr lang="sl-SI" sz="2400" b="1" dirty="0" smtClean="0">
                <a:solidFill>
                  <a:schemeClr val="accent1"/>
                </a:solidFill>
                <a:effectLst>
                  <a:outerShdw blurRad="38100" dist="38100" dir="2700000" algn="tl">
                    <a:srgbClr val="000000">
                      <a:alpha val="43137"/>
                    </a:srgbClr>
                  </a:outerShdw>
                </a:effectLst>
              </a:rPr>
              <a:t>SVETOVALNA SLUŽBA ORGANIZIRA, VODI IN KOORDNIRA TRANZICIJSKI TIM IN ZAČRTA OSNOVE TRANZICIJSKEGA PROGRAMA.</a:t>
            </a:r>
            <a:endParaRPr lang="sl-SI" sz="2400" b="1" dirty="0">
              <a:solidFill>
                <a:schemeClr val="accent1"/>
              </a:solidFill>
              <a:effectLst>
                <a:outerShdw blurRad="38100" dist="38100" dir="2700000" algn="tl">
                  <a:srgbClr val="000000">
                    <a:alpha val="43137"/>
                  </a:srgbClr>
                </a:outerShdw>
              </a:effectLst>
            </a:endParaRP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pic>
        <p:nvPicPr>
          <p:cNvPr id="6146" name="Picture 2" descr="Šolska svetovalna služba | Osnovna šola Majšpe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4333" y="687977"/>
            <a:ext cx="2298805" cy="2042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6120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effectLst>
                  <a:outerShdw blurRad="38100" dist="38100" dir="2700000" algn="tl">
                    <a:srgbClr val="000000">
                      <a:alpha val="43137"/>
                    </a:srgbClr>
                  </a:outerShdw>
                </a:effectLst>
              </a:rPr>
              <a:t>UČITELJI IN  IZOBRAŽEVALNI PREHOD: </a:t>
            </a:r>
            <a:br>
              <a:rPr lang="sl-SI" b="1" dirty="0">
                <a:effectLst>
                  <a:outerShdw blurRad="38100" dist="38100" dir="2700000" algn="tl">
                    <a:srgbClr val="000000">
                      <a:alpha val="43137"/>
                    </a:srgbClr>
                  </a:outerShdw>
                </a:effectLst>
              </a:rPr>
            </a:br>
            <a:r>
              <a:rPr lang="sl-SI" b="1" dirty="0">
                <a:effectLst>
                  <a:outerShdw blurRad="38100" dist="38100" dir="2700000" algn="tl">
                    <a:srgbClr val="000000">
                      <a:alpha val="43137"/>
                    </a:srgbClr>
                  </a:outerShdw>
                </a:effectLst>
              </a:rPr>
              <a:t>SVETOVALNA SLUŽBA</a:t>
            </a:r>
            <a:endParaRPr lang="sl-SI" dirty="0"/>
          </a:p>
        </p:txBody>
      </p:sp>
      <p:sp>
        <p:nvSpPr>
          <p:cNvPr id="3" name="Označba mesta vsebine 2"/>
          <p:cNvSpPr>
            <a:spLocks noGrp="1"/>
          </p:cNvSpPr>
          <p:nvPr>
            <p:ph idx="1"/>
          </p:nvPr>
        </p:nvSpPr>
        <p:spPr/>
        <p:txBody>
          <a:bodyPr>
            <a:normAutofit/>
          </a:bodyPr>
          <a:lstStyle/>
          <a:p>
            <a:pPr marL="0" indent="0">
              <a:buNone/>
            </a:pPr>
            <a:r>
              <a:rPr lang="sl-SI" sz="2400" dirty="0" smtClean="0">
                <a:solidFill>
                  <a:schemeClr val="tx1"/>
                </a:solidFill>
              </a:rPr>
              <a:t>DA LAHKO PRIPRAVI UČINKOVIT </a:t>
            </a:r>
            <a:r>
              <a:rPr lang="sl-SI" sz="2400" b="1" dirty="0" smtClean="0">
                <a:solidFill>
                  <a:schemeClr val="accent1"/>
                </a:solidFill>
                <a:effectLst>
                  <a:outerShdw blurRad="38100" dist="38100" dir="2700000" algn="tl">
                    <a:srgbClr val="000000">
                      <a:alpha val="43137"/>
                    </a:srgbClr>
                  </a:outerShdw>
                </a:effectLst>
              </a:rPr>
              <a:t>TRANZICIJSKI PROGRAM, MORA VZPOSTAVITI STIK Z VSEMI SODELUJOČIMI</a:t>
            </a:r>
            <a:r>
              <a:rPr lang="sl-SI" sz="2400" dirty="0" smtClean="0">
                <a:solidFill>
                  <a:schemeClr val="tx1"/>
                </a:solidFill>
              </a:rPr>
              <a:t>, POSTAVITI JASNA PRAVILA IN DOLOČILA, SE POSVETOVATI GLEDE IZOBRAŽEVALNIH SPREMEMB, KI SE BODO ZGODILE, SE POVEZATI Z UČENCI IN ORGANIZIRATI SKUPNA SREČANJA, KJER SE POGOVARJAJO O TEŽAVAH, KI JIH PESTIJO GLEDE PREHODA, VRSTNIKOV IN TUDI DRUŽINE, NAJPOMEMBNEJE PA JE, DA SE POVEŽE Z UČENCI, KI SO ŽE PRESTALI PREHOD, DA JI PODAJO LASTNE REFLEKSIJE O TEM OBDOBJU.</a:t>
            </a:r>
            <a:endParaRPr lang="sl-SI" sz="2400" dirty="0">
              <a:solidFill>
                <a:schemeClr val="tx1"/>
              </a:solidFill>
            </a:endParaRPr>
          </a:p>
          <a:p>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pic>
        <p:nvPicPr>
          <p:cNvPr id="7170" name="Picture 2" descr="Svetovalna služba – obvestila – Osnovna šola III Murska Sobo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2127" y="720023"/>
            <a:ext cx="1803520" cy="288113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556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effectLst>
                  <a:outerShdw blurRad="38100" dist="38100" dir="2700000" algn="tl">
                    <a:srgbClr val="000000">
                      <a:alpha val="43137"/>
                    </a:srgbClr>
                  </a:outerShdw>
                </a:effectLst>
              </a:rPr>
              <a:t>UČITELJI IN  IZOBRAŽEVALNI PREHOD: </a:t>
            </a:r>
            <a:br>
              <a:rPr lang="sl-SI" b="1" dirty="0">
                <a:effectLst>
                  <a:outerShdw blurRad="38100" dist="38100" dir="2700000" algn="tl">
                    <a:srgbClr val="000000">
                      <a:alpha val="43137"/>
                    </a:srgbClr>
                  </a:outerShdw>
                </a:effectLst>
              </a:rPr>
            </a:br>
            <a:r>
              <a:rPr lang="sl-SI" b="1" dirty="0" smtClean="0">
                <a:effectLst>
                  <a:outerShdw blurRad="38100" dist="38100" dir="2700000" algn="tl">
                    <a:srgbClr val="000000">
                      <a:alpha val="43137"/>
                    </a:srgbClr>
                  </a:outerShdw>
                </a:effectLst>
              </a:rPr>
              <a:t>RAZREDNIK IN UČITELJI</a:t>
            </a:r>
            <a:endParaRPr lang="sl-SI" b="1" dirty="0">
              <a:effectLst>
                <a:outerShdw blurRad="38100" dist="38100" dir="2700000" algn="tl">
                  <a:srgbClr val="000000">
                    <a:alpha val="43137"/>
                  </a:srgbClr>
                </a:outerShdw>
              </a:effectLst>
            </a:endParaRPr>
          </a:p>
        </p:txBody>
      </p:sp>
      <p:sp>
        <p:nvSpPr>
          <p:cNvPr id="3" name="Označba mesta vsebine 2"/>
          <p:cNvSpPr>
            <a:spLocks noGrp="1"/>
          </p:cNvSpPr>
          <p:nvPr>
            <p:ph idx="1"/>
          </p:nvPr>
        </p:nvSpPr>
        <p:spPr/>
        <p:txBody>
          <a:bodyPr>
            <a:normAutofit fontScale="92500" lnSpcReduction="20000"/>
          </a:bodyPr>
          <a:lstStyle/>
          <a:p>
            <a:r>
              <a:rPr lang="sl-SI" sz="2400" dirty="0" smtClean="0"/>
              <a:t>POMEMBNO JE, DA SI VSI UČITELJI TEKOM , ŠOLANJA IN S POMOČJO DOLGOLETNIH IZKUŠENJ PRIDOBIJO USTREZNE SPOSOBNOSTI, S KATERIMI BODO OLAJŠALI PREHOD IN JIM BODO POMAGALE RAZUMETI KOGNITIVNI, SOCIALNI TER EMOCIONALNI RAZVOJ MLADOSTNIKOV.</a:t>
            </a:r>
          </a:p>
          <a:p>
            <a:r>
              <a:rPr lang="sl-SI" sz="2400" dirty="0" smtClean="0"/>
              <a:t>ŠOLO MORAJO PREPOZNATI KOT ČAS, KO SO UČENCI ŠE POSEBEJ RANLJIVI, IMAJO NIZKO SAMOSPOSŠTOVANJE IN NEKATERI TUDI SAMOPODOBO. RAVNO TI RIZIČNI UČENCI RABIJO DOADTNO VELIKO VODENJA IN POMIRJANJA, ŠE POSEBEJ TISTI, KI PREHAJAJO V SREDNJO ŠOLO IN IMAJO DOLOČBE O USMERJANJU OTROK S POSEBNIMI POTREBAMI, KAJTI TO JE OBDOBJE VELIKIH VZPONOV IN PADCEV, KI VSAKOMUR OD NJIH PREDSTAVLJA VELIK IZZIV.</a:t>
            </a:r>
            <a:endParaRPr lang="sl-SI" sz="2400"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pic>
        <p:nvPicPr>
          <p:cNvPr id="6" name="Picture 2" descr="Predstavitev poklica: Učitelj | Slovene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485007">
            <a:off x="9117223" y="609600"/>
            <a:ext cx="2865772" cy="15849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310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effectLst>
                  <a:outerShdw blurRad="38100" dist="38100" dir="2700000" algn="tl">
                    <a:srgbClr val="000000">
                      <a:alpha val="43137"/>
                    </a:srgbClr>
                  </a:outerShdw>
                </a:effectLst>
              </a:rPr>
              <a:t>UČITELJI IN  IZOBRAŽEVALNI PREHOD: </a:t>
            </a:r>
            <a:br>
              <a:rPr lang="sl-SI" b="1" dirty="0">
                <a:effectLst>
                  <a:outerShdw blurRad="38100" dist="38100" dir="2700000" algn="tl">
                    <a:srgbClr val="000000">
                      <a:alpha val="43137"/>
                    </a:srgbClr>
                  </a:outerShdw>
                </a:effectLst>
              </a:rPr>
            </a:br>
            <a:r>
              <a:rPr lang="sl-SI" b="1" dirty="0">
                <a:effectLst>
                  <a:outerShdw blurRad="38100" dist="38100" dir="2700000" algn="tl">
                    <a:srgbClr val="000000">
                      <a:alpha val="43137"/>
                    </a:srgbClr>
                  </a:outerShdw>
                </a:effectLst>
              </a:rPr>
              <a:t>RAZREDNIK IN UČITELJI</a:t>
            </a:r>
            <a:endParaRPr lang="sl-SI" b="1" dirty="0">
              <a:effectLst>
                <a:outerShdw blurRad="38100" dist="38100" dir="2700000" algn="tl">
                  <a:srgbClr val="000000">
                    <a:alpha val="43137"/>
                  </a:srgbClr>
                </a:outerShdw>
              </a:effectLst>
            </a:endParaRPr>
          </a:p>
        </p:txBody>
      </p:sp>
      <p:sp>
        <p:nvSpPr>
          <p:cNvPr id="3" name="Označba mesta vsebine 2"/>
          <p:cNvSpPr>
            <a:spLocks noGrp="1"/>
          </p:cNvSpPr>
          <p:nvPr>
            <p:ph idx="1"/>
          </p:nvPr>
        </p:nvSpPr>
        <p:spPr/>
        <p:txBody>
          <a:bodyPr>
            <a:normAutofit/>
          </a:bodyPr>
          <a:lstStyle/>
          <a:p>
            <a:pPr marL="0" indent="0">
              <a:buNone/>
            </a:pPr>
            <a:r>
              <a:rPr lang="sl-SI" sz="2400" dirty="0" smtClean="0"/>
              <a:t>ZATO JE POTREBNO, DA SE UČITELJI ZAVEDAJO IN RAZUMEJO FIZIČNE, SOCIALNE IN EMOCIONALNE LASTNOSTI UČENCEV NA PREHODU IN DA POTREBUJEJO TI UČENCI VELIKO DISCIPLINE TER VODENJA.</a:t>
            </a:r>
          </a:p>
          <a:p>
            <a:pPr marL="0" indent="0">
              <a:buNone/>
            </a:pPr>
            <a:r>
              <a:rPr lang="sl-SI" sz="2400" dirty="0" smtClean="0"/>
              <a:t>DOBER UČITELJ SE PREPOZNA PO TEM, KAKO CENI DELO Z UČENCI NE GLEDE NA NJIHOVO KULTURO, RASO, SOCIALNO-EKONOMSKI STATUS IN SPOSOBNOSTI TER VERJAME, DA VSI UČENCI LAHKO IN HOČEJO SPREJEMATI ZNANJE (AQOS, QUEEN IN LINBERRY, 2005).</a:t>
            </a:r>
            <a:endParaRPr lang="sl-SI" sz="2400" dirty="0" smtClean="0"/>
          </a:p>
          <a:p>
            <a:pPr>
              <a:buFont typeface="Wingdings" panose="05000000000000000000" pitchFamily="2" charset="2"/>
              <a:buChar char="v"/>
            </a:pPr>
            <a:endParaRPr lang="sl-SI" sz="2400"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727" y="6041362"/>
            <a:ext cx="7475220" cy="551026"/>
          </a:xfrm>
          <a:prstGeom prst="rect">
            <a:avLst/>
          </a:prstGeom>
        </p:spPr>
      </p:pic>
      <p:pic>
        <p:nvPicPr>
          <p:cNvPr id="5" name="Picture 2" descr="Predstavitev poklica: Učitelj | Slovene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80788">
            <a:off x="8988001" y="817083"/>
            <a:ext cx="2865772" cy="15849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305042673"/>
      </p:ext>
    </p:extLst>
  </p:cSld>
  <p:clrMapOvr>
    <a:masterClrMapping/>
  </p:clrMapOvr>
</p:sld>
</file>

<file path=ppt/theme/theme1.xml><?xml version="1.0" encoding="utf-8"?>
<a:theme xmlns:a="http://schemas.openxmlformats.org/drawingml/2006/main" name="Gladk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356</TotalTime>
  <Words>1267</Words>
  <Application>Microsoft Office PowerPoint</Application>
  <PresentationFormat>Širokozaslonsko</PresentationFormat>
  <Paragraphs>68</Paragraphs>
  <Slides>15</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15</vt:i4>
      </vt:variant>
    </vt:vector>
  </HeadingPairs>
  <TitlesOfParts>
    <vt:vector size="21" baseType="lpstr">
      <vt:lpstr>Arial</vt:lpstr>
      <vt:lpstr>Calibri</vt:lpstr>
      <vt:lpstr>Trebuchet MS</vt:lpstr>
      <vt:lpstr>Wingdings</vt:lpstr>
      <vt:lpstr>Wingdings 3</vt:lpstr>
      <vt:lpstr>Gladko</vt:lpstr>
      <vt:lpstr>     NASVETI STARŠEM IN BODOČIM DIJAKOM PRI PRESTOPU IZ OSNOVNE V SREDNJO ŠOLO  - NASVETI NA DALJAVO – PRIPRAVA NA IZOBRAŽEVALNI PREHOD TER KAKO SE UČITELJI VKLJUČUJEJO V TA PROCES/ DIJAKI S POSEBNIMI POTREBAMI TER DELOVNO OKOLJE DIJAKA S POSEBNIMI POTREBAMI/POMEMBNI PRISTOPI PRI DELU Z DIJAKI S POSEBNIMI POTREBAMI - 4.DEL- </vt:lpstr>
      <vt:lpstr>PRIPRAVA NA IZOBRAŽEVALNI PREHOD</vt:lpstr>
      <vt:lpstr>UČITELJI IN  IZOBRAŽEVALNI PREHOD</vt:lpstr>
      <vt:lpstr>UČITELJI IN  IZOBRAŽEVALNI PREHOD: RAVNATELJ </vt:lpstr>
      <vt:lpstr>UČITELJI IN  IZOBRAŽEVALNI PREHOD: RAVNATELJ</vt:lpstr>
      <vt:lpstr>UČITELJI IN  IZOBRAŽEVALNI PREHOD:  SVETOVALNA SLUŽBA</vt:lpstr>
      <vt:lpstr>UČITELJI IN  IZOBRAŽEVALNI PREHOD:  SVETOVALNA SLUŽBA</vt:lpstr>
      <vt:lpstr>UČITELJI IN  IZOBRAŽEVALNI PREHOD:  RAZREDNIK IN UČITELJI</vt:lpstr>
      <vt:lpstr>UČITELJI IN  IZOBRAŽEVALNI PREHOD:  RAZREDNIK IN UČITELJI</vt:lpstr>
      <vt:lpstr>DIJAKI S POSEBNIMI POTREBAMI</vt:lpstr>
      <vt:lpstr>DELOVNO OKOLJE DIJAKA S POSEBNIMI POTREBAMI</vt:lpstr>
      <vt:lpstr>POMEMBNI PRISTOPI, KI IZHAJAJO IZ ČUSTVENE IN SOCIALNE INTELIGENCE:</vt:lpstr>
      <vt:lpstr>DODATNA STROKOVNA POMOČ</vt:lpstr>
      <vt:lpstr>HVALA ZA VAŠO POZORNOST</vt:lpstr>
      <vt:lpstr>ZAKLJUČEK IN 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NASVETI STARŠEM IN BODOČIM DIJAKOM PRI PRESTOPU IZ OSNOVNE V SREDNJO ŠOLO  - NASVETI NA DALJAVO – PRIMER TRANZICIJSKEGA PROGRAMA / PRIPRAVA NA IZOBRAŽEVALNI PREHOD TER VKLJUČITEV UČITELJEV V TA PROCES -2.DEL-</dc:title>
  <dc:creator>Uporabnik sistema Windows</dc:creator>
  <cp:lastModifiedBy>Uporabnik sistema Windows</cp:lastModifiedBy>
  <cp:revision>39</cp:revision>
  <dcterms:created xsi:type="dcterms:W3CDTF">2020-04-28T13:18:59Z</dcterms:created>
  <dcterms:modified xsi:type="dcterms:W3CDTF">2020-05-10T15:32:56Z</dcterms:modified>
</cp:coreProperties>
</file>